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9" r:id="rId4"/>
    <p:sldId id="271" r:id="rId5"/>
    <p:sldId id="264" r:id="rId6"/>
    <p:sldId id="270" r:id="rId7"/>
    <p:sldId id="272" r:id="rId8"/>
    <p:sldId id="269" r:id="rId9"/>
    <p:sldId id="266" r:id="rId10"/>
    <p:sldId id="282" r:id="rId11"/>
    <p:sldId id="287" r:id="rId12"/>
    <p:sldId id="280" r:id="rId13"/>
    <p:sldId id="283" r:id="rId14"/>
    <p:sldId id="288" r:id="rId15"/>
    <p:sldId id="258" r:id="rId16"/>
    <p:sldId id="262" r:id="rId17"/>
  </p:sldIdLst>
  <p:sldSz cx="12192000" cy="6858000"/>
  <p:notesSz cx="6858000" cy="91440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ExtraBold" panose="020B0906030804020204" pitchFamily="34" charset="0"/>
      <p:bold r:id="rId23"/>
      <p:italic r:id="rId24"/>
      <p:boldItalic r:id="rId25"/>
    </p:embeddedFont>
    <p:embeddedFont>
      <p:font typeface="Open Sans ExtraBold" panose="020B0906030804020204" pitchFamily="34" charset="0"/>
      <p:bold r:id="rId23"/>
      <p:italic r:id="rId24"/>
      <p:boldItalic r:id="rId25"/>
    </p:embeddedFont>
    <p:embeddedFont>
      <p:font typeface="Oswald" pitchFamily="2" charset="77"/>
      <p:regular r:id="rId26"/>
      <p:bold r:id="rId27"/>
      <p:italic r:id="rId28"/>
      <p:boldItalic r:id="rId29"/>
    </p:embeddedFont>
    <p:embeddedFont>
      <p:font typeface="OSWALD MEDIUMITALIC" panose="02000603000000000000" pitchFamily="2" charset="77"/>
      <p:italic r:id="rId30"/>
    </p:embeddedFont>
    <p:embeddedFont>
      <p:font typeface="Work Sans" pitchFamily="2" charset="77"/>
      <p:regular r:id="rId31"/>
      <p:bold r:id="rId32"/>
      <p:italic r:id="rId33"/>
      <p:boldItalic r:id="rId34"/>
    </p:embeddedFont>
    <p:embeddedFont>
      <p:font typeface="Work Sans ExtraBold" pitchFamily="2" charset="77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jel7yHO2ytr50e6vkC5J+GYoAW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E9E4DD"/>
    <a:srgbClr val="E6E5DC"/>
    <a:srgbClr val="F7F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F763A-923C-BC40-8F90-C9A721C40F0A}" v="5" dt="2025-11-18T21:55:41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8"/>
    <p:restoredTop sz="94670"/>
  </p:normalViewPr>
  <p:slideViewPr>
    <p:cSldViewPr snapToGrid="0">
      <p:cViewPr varScale="1">
        <p:scale>
          <a:sx n="114" d="100"/>
          <a:sy n="114" d="100"/>
        </p:scale>
        <p:origin x="184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7E94D69B-8C32-0D00-E460-B9FC20D20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BD455E52-6DCE-D524-E6F5-393B48FE3F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713B1C8C-7FB1-143A-D13D-0725D5477E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2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F60B1B56-F34C-09ED-2526-7DBB86524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CBC9AE3D-0B3D-4598-5806-1B39A26A05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A15B3932-99AD-C9F8-EA1D-57C54BACA0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1791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18A9BC3B-CED8-EE2E-4789-16454BB4E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93E75525-70FF-3462-B892-0A19874026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885 placements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885 placements885 placements </a:t>
            </a: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BC015D87-23AE-AD2E-B47A-DC2CC17FB5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1948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F556CBEA-8095-5794-2066-2437D5C17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606441A5-2A3B-5666-F41D-1BB582312A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885 placements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885 placements885 placements </a:t>
            </a: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CEDB4857-A87A-7A83-7A9E-D5A295734F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3215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AEC4C6F6-7BE1-8B79-2259-37BAC5C8B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645588FA-F47D-C303-FF56-130AED8FEB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C1BA12AB-4D5E-53B1-4717-809BA4F61A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7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94D5B9CA-DC9F-DD1F-9C3D-718D7FF09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452A413D-AE5E-4436-6633-DABBFCAEFF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C74F570B-CF05-3405-ED73-7CA6039E93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475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87515E82-1F02-EBEF-755F-D4AFF2673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CB2AF4CD-6770-515F-C3ED-893C987E2B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D28770C0-B516-0672-F5AD-CB6A3930CE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312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AEC4C6F6-7BE1-8B79-2259-37BAC5C8B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645588FA-F47D-C303-FF56-130AED8FEB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C1BA12AB-4D5E-53B1-4717-809BA4F61A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75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2E25DC3E-83F6-DC70-1EA5-F558A0D3D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B3885573-8F3B-9309-6A1E-C0BD6783B0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EE943C6C-C269-A26B-5A05-9CF6C6DCCF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9041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F3834522-FA1C-E400-BEC3-60E0DA366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5A25E7F0-D71B-3DC3-FAF2-DD9F2C567D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DE9ADD7E-8D6F-F64B-A913-29EC0A91F5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585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64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 descr="A building with a dome on the sid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789935" y="1402598"/>
            <a:ext cx="6858005" cy="267281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924555" y="1276669"/>
            <a:ext cx="6858005" cy="26728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19;p9"/>
          <p:cNvCxnSpPr/>
          <p:nvPr/>
        </p:nvCxnSpPr>
        <p:spPr>
          <a:xfrm>
            <a:off x="10852328" y="481472"/>
            <a:ext cx="398264" cy="0"/>
          </a:xfrm>
          <a:prstGeom prst="straightConnector1">
            <a:avLst/>
          </a:prstGeom>
          <a:noFill/>
          <a:ln w="444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" name="Google Shape;20;p9"/>
          <p:cNvGrpSpPr/>
          <p:nvPr/>
        </p:nvGrpSpPr>
        <p:grpSpPr>
          <a:xfrm>
            <a:off x="-5" y="6390526"/>
            <a:ext cx="12192005" cy="471720"/>
            <a:chOff x="-5" y="6390526"/>
            <a:chExt cx="12192005" cy="471720"/>
          </a:xfrm>
          <a:solidFill>
            <a:schemeClr val="tx2"/>
          </a:solidFill>
        </p:grpSpPr>
        <p:sp>
          <p:nvSpPr>
            <p:cNvPr id="21" name="Google Shape;21;p9"/>
            <p:cNvSpPr/>
            <p:nvPr/>
          </p:nvSpPr>
          <p:spPr>
            <a:xfrm>
              <a:off x="1" y="6390526"/>
              <a:ext cx="12191999" cy="4674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9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9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1;p8">
            <a:extLst>
              <a:ext uri="{FF2B5EF4-FFF2-40B4-BE49-F238E27FC236}">
                <a16:creationId xmlns:a16="http://schemas.microsoft.com/office/drawing/2014/main" id="{07CADA94-FEA9-1591-6BCC-CD2C45C06BF9}"/>
              </a:ext>
            </a:extLst>
          </p:cNvPr>
          <p:cNvSpPr/>
          <p:nvPr userDrawn="1"/>
        </p:nvSpPr>
        <p:spPr>
          <a:xfrm>
            <a:off x="0" y="6390526"/>
            <a:ext cx="2919983" cy="47172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9"/>
          <p:cNvSpPr/>
          <p:nvPr/>
        </p:nvSpPr>
        <p:spPr>
          <a:xfrm>
            <a:off x="7771122" y="5486400"/>
            <a:ext cx="4168140" cy="13799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/>
          <p:nvPr/>
        </p:nvSpPr>
        <p:spPr>
          <a:xfrm>
            <a:off x="619760" y="550743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534A7B56-FA2B-4F16-349F-0FCB79A4A86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820972" y="513473"/>
            <a:ext cx="1076389" cy="1076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/>
          <p:nvPr/>
        </p:nvSpPr>
        <p:spPr>
          <a:xfrm>
            <a:off x="0" y="221989"/>
            <a:ext cx="12192000" cy="641402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/>
          <p:nvPr/>
        </p:nvSpPr>
        <p:spPr>
          <a:xfrm>
            <a:off x="2656558" y="2647945"/>
            <a:ext cx="6696000" cy="12059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2748000" y="2546346"/>
            <a:ext cx="6696000" cy="1205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oogle Shape;34;p11"/>
          <p:cNvGrpSpPr/>
          <p:nvPr/>
        </p:nvGrpSpPr>
        <p:grpSpPr>
          <a:xfrm>
            <a:off x="-5" y="6631765"/>
            <a:ext cx="12192005" cy="226235"/>
            <a:chOff x="-5" y="6390526"/>
            <a:chExt cx="12192005" cy="471720"/>
          </a:xfrm>
        </p:grpSpPr>
        <p:sp>
          <p:nvSpPr>
            <p:cNvPr id="35" name="Google Shape;35;p11"/>
            <p:cNvSpPr/>
            <p:nvPr/>
          </p:nvSpPr>
          <p:spPr>
            <a:xfrm>
              <a:off x="1" y="6390526"/>
              <a:ext cx="12191999" cy="467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1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1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11"/>
          <p:cNvGrpSpPr/>
          <p:nvPr userDrawn="1"/>
        </p:nvGrpSpPr>
        <p:grpSpPr>
          <a:xfrm>
            <a:off x="-5" y="1"/>
            <a:ext cx="12192005" cy="226233"/>
            <a:chOff x="-5" y="6390530"/>
            <a:chExt cx="12192005" cy="471716"/>
          </a:xfrm>
        </p:grpSpPr>
        <p:sp>
          <p:nvSpPr>
            <p:cNvPr id="39" name="Google Shape;39;p11"/>
            <p:cNvSpPr/>
            <p:nvPr/>
          </p:nvSpPr>
          <p:spPr>
            <a:xfrm>
              <a:off x="1" y="6390530"/>
              <a:ext cx="12191999" cy="467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1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1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 userDrawn="1"/>
        </p:nvSpPr>
        <p:spPr>
          <a:xfrm rot="10800000">
            <a:off x="9272016" y="-8389"/>
            <a:ext cx="2919983" cy="67175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62;p14" descr="A logo of a college&#10;&#10;Description automatically generated">
            <a:extLst>
              <a:ext uri="{FF2B5EF4-FFF2-40B4-BE49-F238E27FC236}">
                <a16:creationId xmlns:a16="http://schemas.microsoft.com/office/drawing/2014/main" id="{994027A2-CD38-CB61-E41D-07DA70E8F78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455916" y="1828800"/>
            <a:ext cx="128016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2;p3">
            <a:extLst>
              <a:ext uri="{FF2B5EF4-FFF2-40B4-BE49-F238E27FC236}">
                <a16:creationId xmlns:a16="http://schemas.microsoft.com/office/drawing/2014/main" id="{112CA06B-CB80-572C-2C63-16777FD689E3}"/>
              </a:ext>
            </a:extLst>
          </p:cNvPr>
          <p:cNvSpPr txBox="1"/>
          <p:nvPr userDrawn="1"/>
        </p:nvSpPr>
        <p:spPr>
          <a:xfrm>
            <a:off x="2747999" y="3229066"/>
            <a:ext cx="669600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5400" i="1" dirty="0">
                <a:solidFill>
                  <a:schemeClr val="tx1"/>
                </a:solidFill>
                <a:latin typeface="OSWALD MEDIUMITALIC" panose="02000603000000000000" pitchFamily="2" charset="77"/>
                <a:ea typeface="Oswald"/>
                <a:cs typeface="Oswald"/>
                <a:sym typeface="Oswald"/>
              </a:rPr>
              <a:t>THANK YOU</a:t>
            </a:r>
            <a:endParaRPr lang="en-US" i="1" dirty="0">
              <a:solidFill>
                <a:schemeClr val="tx1"/>
              </a:solidFill>
              <a:latin typeface="OSWALD MEDIUMITALIC" panose="02000603000000000000" pitchFamily="2" charset="7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defRPr sz="2400" b="1">
                <a:solidFill>
                  <a:schemeClr val="bg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>
                <a:solidFill>
                  <a:schemeClr val="bg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defRPr sz="2400" b="1">
                <a:solidFill>
                  <a:schemeClr val="bg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>
                <a:solidFill>
                  <a:schemeClr val="bg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619760" y="550743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962482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4520514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8077530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>
            <a:spLocks noGrp="1"/>
          </p:cNvSpPr>
          <p:nvPr>
            <p:ph type="pic" idx="2"/>
          </p:nvPr>
        </p:nvSpPr>
        <p:spPr>
          <a:xfrm>
            <a:off x="1169542" y="4265588"/>
            <a:ext cx="2743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7" name="Google Shape;57;p13"/>
          <p:cNvSpPr>
            <a:spLocks noGrp="1"/>
          </p:cNvSpPr>
          <p:nvPr>
            <p:ph type="pic" idx="3"/>
          </p:nvPr>
        </p:nvSpPr>
        <p:spPr>
          <a:xfrm>
            <a:off x="4722440" y="4265588"/>
            <a:ext cx="2743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8" name="Google Shape;58;p13"/>
          <p:cNvSpPr>
            <a:spLocks noGrp="1"/>
          </p:cNvSpPr>
          <p:nvPr>
            <p:ph type="pic" idx="4"/>
          </p:nvPr>
        </p:nvSpPr>
        <p:spPr>
          <a:xfrm>
            <a:off x="8282317" y="4265588"/>
            <a:ext cx="2743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746F8162-2162-6656-8093-1190A30A77E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820972" y="513473"/>
            <a:ext cx="1076389" cy="1076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3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0" y="4246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8"/>
          <p:cNvSpPr/>
          <p:nvPr/>
        </p:nvSpPr>
        <p:spPr>
          <a:xfrm rot="10800000">
            <a:off x="9272016" y="-4943"/>
            <a:ext cx="2919983" cy="67175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6B6B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spc="0">
          <a:ln>
            <a:noFill/>
          </a:ln>
          <a:solidFill>
            <a:schemeClr val="tx1"/>
          </a:solidFill>
          <a:effectLst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imdoty@tam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arren.benson@exchange.tamu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itlinclark@tamu.edu" TargetMode="External"/><Relationship Id="rId4" Type="http://schemas.openxmlformats.org/officeDocument/2006/relationships/hyperlink" Target="mailto:lshenton@tamu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arren.benson@exchange.tamu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itlinclark@tamu.edu" TargetMode="External"/><Relationship Id="rId4" Type="http://schemas.openxmlformats.org/officeDocument/2006/relationships/hyperlink" Target="mailto:lshenton@tamu.ed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330301" y="2186244"/>
            <a:ext cx="6131184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Open Sans ExtraBold"/>
              <a:buNone/>
            </a:pPr>
            <a:r>
              <a:rPr lang="en-US" sz="6500" b="1" i="1" u="none" strike="noStrike" cap="none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Your Research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1344042" y="1603897"/>
            <a:ext cx="4828158" cy="99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Open Sans ExtraBold"/>
              <a:buNone/>
            </a:pPr>
            <a:r>
              <a:rPr lang="en-US" sz="6500" b="1" i="1" u="none" strike="noStrike" cap="none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Promoting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10772824" y="553380"/>
            <a:ext cx="12170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u="none" strike="noStrike" cap="none" dirty="0">
                <a:solidFill>
                  <a:schemeClr val="lt1"/>
                </a:solidFill>
                <a:latin typeface="OSWALD MEDIUMITALIC" panose="02000603000000000000" pitchFamily="2" charset="77"/>
                <a:ea typeface="Oswald"/>
                <a:cs typeface="Oswald"/>
                <a:sym typeface="Oswald"/>
              </a:rPr>
              <a:t>5/14/25</a:t>
            </a:r>
            <a:endParaRPr i="1" dirty="0">
              <a:latin typeface="OSWALD MEDIUMITALIC" panose="02000603000000000000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1330301" y="3340915"/>
            <a:ext cx="5446419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u="none" spc="300" dirty="0">
                <a:solidFill>
                  <a:schemeClr val="tx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Tim Doty</a:t>
            </a:r>
            <a:endParaRPr lang="en-US" b="1" spc="300" dirty="0">
              <a:solidFill>
                <a:schemeClr val="tx1"/>
              </a:solidFill>
              <a:latin typeface="Work Sans ExtraBold" pitchFamily="2" charset="77"/>
            </a:endParaRP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EE9E048-D821-ACAD-1D38-E4EAEDE3F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798" y="4091301"/>
            <a:ext cx="3901928" cy="3901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FA85A8F0-FDBB-3884-16F1-13DF4DE83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>
            <a:extLst>
              <a:ext uri="{FF2B5EF4-FFF2-40B4-BE49-F238E27FC236}">
                <a16:creationId xmlns:a16="http://schemas.microsoft.com/office/drawing/2014/main" id="{9D1C1998-F21D-3E87-C66A-EA4F9E492DA9}"/>
              </a:ext>
            </a:extLst>
          </p:cNvPr>
          <p:cNvSpPr txBox="1"/>
          <p:nvPr/>
        </p:nvSpPr>
        <p:spPr>
          <a:xfrm>
            <a:off x="492760" y="554989"/>
            <a:ext cx="703692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News release/story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25FF91CC-C095-91A6-2BA5-4B863E502601}"/>
              </a:ext>
            </a:extLst>
          </p:cNvPr>
          <p:cNvSpPr txBox="1"/>
          <p:nvPr/>
        </p:nvSpPr>
        <p:spPr>
          <a:xfrm>
            <a:off x="838200" y="2104704"/>
            <a:ext cx="10515600" cy="419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5750" indent="-285750">
              <a:spcBef>
                <a:spcPct val="20000"/>
              </a:spcBef>
              <a:buSzPts val="2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dk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Our writer interviews you and writes the story, follows up and continues coverage of your work.</a:t>
            </a:r>
          </a:p>
          <a:p>
            <a:pPr marL="285750" indent="-285750">
              <a:spcBef>
                <a:spcPct val="20000"/>
              </a:spcBef>
              <a:buSzPts val="2000"/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dk1"/>
              </a:solidFill>
              <a:latin typeface="Work Sans" pitchFamily="2" charset="77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285750" indent="-285750">
              <a:spcBef>
                <a:spcPct val="20000"/>
              </a:spcBef>
              <a:buSzPts val="2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dk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Stories are complete but are intended to drive media coverage and work written by journalists.</a:t>
            </a:r>
          </a:p>
          <a:p>
            <a:pPr marL="285750" indent="-285750">
              <a:spcBef>
                <a:spcPct val="20000"/>
              </a:spcBef>
              <a:buSzPts val="2000"/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dk1"/>
              </a:solidFill>
              <a:latin typeface="Work Sans" pitchFamily="2" charset="77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285750" indent="-285750">
              <a:spcBef>
                <a:spcPct val="20000"/>
              </a:spcBef>
              <a:buSzPts val="2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dk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We want several outlets to cover the same topic and </a:t>
            </a:r>
            <a:r>
              <a:rPr lang="en-US" sz="2000" b="1" u="sng" dirty="0">
                <a:solidFill>
                  <a:schemeClr val="dk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we want to cover this research/topic/person over time – no “one and done”.</a:t>
            </a:r>
            <a:br>
              <a:rPr lang="en-US" sz="2000" b="1" dirty="0">
                <a:solidFill>
                  <a:schemeClr val="dk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endParaRPr sz="2000" b="1" dirty="0">
              <a:solidFill>
                <a:schemeClr val="dk1"/>
              </a:solidFill>
              <a:latin typeface="Work Sans" pitchFamily="2" charset="77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85750" indent="-285750">
              <a:spcBef>
                <a:spcPct val="20000"/>
              </a:spcBef>
              <a:buSzPts val="2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dk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You will get review and approval rights for the content we create.</a:t>
            </a:r>
            <a:br>
              <a:rPr lang="en-US" sz="2000" b="1" dirty="0">
                <a:solidFill>
                  <a:schemeClr val="dk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endParaRPr sz="2000" b="1" dirty="0">
              <a:solidFill>
                <a:schemeClr val="dk1"/>
              </a:solidFill>
              <a:latin typeface="Work Sans" pitchFamily="2" charset="77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85750" indent="-285750">
              <a:spcBef>
                <a:spcPct val="20000"/>
              </a:spcBef>
              <a:buSzPts val="2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dk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We will pitch to media, send to media and share on social media.</a:t>
            </a:r>
          </a:p>
          <a:p>
            <a:pPr marL="285750" indent="-285750">
              <a:spcBef>
                <a:spcPct val="20000"/>
              </a:spcBef>
              <a:buSzPts val="2000"/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dk1"/>
              </a:solidFill>
              <a:latin typeface="Work Sans" pitchFamily="2" charset="77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85750" indent="-285750">
              <a:spcBef>
                <a:spcPct val="20000"/>
              </a:spcBef>
              <a:buSzPts val="2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dk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Writer will then work with communicator to handle media.</a:t>
            </a:r>
            <a:endParaRPr sz="2000" b="1" dirty="0">
              <a:solidFill>
                <a:schemeClr val="dk1"/>
              </a:solidFill>
              <a:latin typeface="Work Sans" pitchFamily="2" charset="77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5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63FA58B7-878F-E14C-CE00-7297DA88B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>
            <a:extLst>
              <a:ext uri="{FF2B5EF4-FFF2-40B4-BE49-F238E27FC236}">
                <a16:creationId xmlns:a16="http://schemas.microsoft.com/office/drawing/2014/main" id="{5621FC44-96D1-4AA8-FB74-FE180ACADB85}"/>
              </a:ext>
            </a:extLst>
          </p:cNvPr>
          <p:cNvSpPr txBox="1"/>
          <p:nvPr/>
        </p:nvSpPr>
        <p:spPr>
          <a:xfrm>
            <a:off x="838200" y="1065352"/>
            <a:ext cx="10091157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cs typeface="Open Sans ExtraBold"/>
                <a:sym typeface="Open Sans ExtraBold"/>
              </a:rPr>
              <a:t>One story, multiple outlets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797BFF39-C096-F0D6-CF39-A85229AAF9A2}"/>
              </a:ext>
            </a:extLst>
          </p:cNvPr>
          <p:cNvSpPr txBox="1"/>
          <p:nvPr/>
        </p:nvSpPr>
        <p:spPr>
          <a:xfrm>
            <a:off x="159488" y="2243740"/>
            <a:ext cx="6539023" cy="43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ARTSCI: Life on Mars? (280 </a:t>
            </a:r>
            <a:r>
              <a:rPr lang="en-US" sz="1800" b="1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plcements</a:t>
            </a:r>
            <a:r>
              <a:rPr lang="en-US" sz="18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/uses)</a:t>
            </a:r>
          </a:p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VETMED: Kissing bugs and Chagas Disease (500+)</a:t>
            </a:r>
            <a:endParaRPr lang="en-US"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VETMED: 99% of dogs have behavior problems (80+)</a:t>
            </a:r>
            <a:endParaRPr lang="en-US"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lvl="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ENGINEERING: Self-healing polymer (65+)</a:t>
            </a:r>
          </a:p>
          <a:p>
            <a:pPr marL="228600" lvl="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Edu/HD: Creatine is safe (60+)</a:t>
            </a:r>
          </a:p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HEALTH: Nature is the medicine (25)</a:t>
            </a:r>
          </a:p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AGRILIFE: Screwworm dangers (100+)</a:t>
            </a:r>
          </a:p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ENGINEERING: Ice battery system (440)</a:t>
            </a:r>
          </a:p>
          <a:p>
            <a:pPr marR="0" lvl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1800" b="1" i="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3EBD7B31-D4CB-E4B5-0987-EAFCA2FA9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943" y="2623446"/>
            <a:ext cx="5533914" cy="316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57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492760" y="554989"/>
            <a:ext cx="703692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AP Campus Insights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8FF9078E-9B95-EF04-233B-8D14C382E8A5}"/>
              </a:ext>
            </a:extLst>
          </p:cNvPr>
          <p:cNvSpPr txBox="1"/>
          <p:nvPr/>
        </p:nvSpPr>
        <p:spPr>
          <a:xfrm>
            <a:off x="838200" y="2104704"/>
            <a:ext cx="10515600" cy="419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5750" lvl="0" indent="-285750">
              <a:lnSpc>
                <a:spcPct val="120000"/>
              </a:lnSpc>
              <a:spcBef>
                <a:spcPct val="20000"/>
              </a:spcBef>
              <a:buSzPts val="2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dk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Texas A&amp;M joins universities, including: Hawai’i, Purdue, Colorado Boulder, Ohio State, Clemson, Mississippi, Penn State, UT Austin, Arizona State.</a:t>
            </a:r>
            <a:br>
              <a:rPr lang="en-US" sz="2000" b="1" dirty="0">
                <a:solidFill>
                  <a:schemeClr val="dk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endParaRPr sz="2000" b="1" dirty="0">
              <a:solidFill>
                <a:schemeClr val="dk1"/>
              </a:solidFill>
              <a:latin typeface="Work Sans" pitchFamily="2" charset="77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85750" lvl="0" indent="-285750">
              <a:lnSpc>
                <a:spcPct val="120000"/>
              </a:lnSpc>
              <a:spcBef>
                <a:spcPct val="20000"/>
              </a:spcBef>
              <a:buSzPts val="2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dk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Videos are 3-7 minutes long and fact-based – not opinions. B-roll is encouraged but not required.</a:t>
            </a:r>
            <a:br>
              <a:rPr lang="en-US" sz="2000" b="1" dirty="0">
                <a:solidFill>
                  <a:schemeClr val="dk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endParaRPr sz="2000" b="1" dirty="0">
              <a:solidFill>
                <a:schemeClr val="dk1"/>
              </a:solidFill>
              <a:latin typeface="Work Sans" pitchFamily="2" charset="77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85750" lvl="0" indent="-285750">
              <a:lnSpc>
                <a:spcPct val="120000"/>
              </a:lnSpc>
              <a:spcBef>
                <a:spcPct val="20000"/>
              </a:spcBef>
              <a:buSzPts val="2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dk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Mix of timely topics and research stories but are not intended to strictly promote the university.</a:t>
            </a:r>
          </a:p>
          <a:p>
            <a:pPr marL="285750" lvl="0" indent="-285750">
              <a:lnSpc>
                <a:spcPct val="120000"/>
              </a:lnSpc>
              <a:spcBef>
                <a:spcPct val="20000"/>
              </a:spcBef>
              <a:buSzPts val="2000"/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dk1"/>
              </a:solidFill>
              <a:latin typeface="Work Sans" pitchFamily="2" charset="77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85750" lvl="0" indent="-285750">
              <a:lnSpc>
                <a:spcPct val="120000"/>
              </a:lnSpc>
              <a:spcBef>
                <a:spcPct val="20000"/>
              </a:spcBef>
              <a:buSzPts val="2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dk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Kitchen table economics and easy science do the best.</a:t>
            </a:r>
          </a:p>
          <a:p>
            <a:pPr marL="285750" lvl="0" indent="-285750">
              <a:lnSpc>
                <a:spcPct val="120000"/>
              </a:lnSpc>
              <a:spcBef>
                <a:spcPct val="20000"/>
              </a:spcBef>
              <a:buSzPts val="2000"/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dk1"/>
              </a:solidFill>
              <a:latin typeface="Work Sans" pitchFamily="2" charset="77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85750" lvl="0" indent="-285750">
              <a:lnSpc>
                <a:spcPct val="120000"/>
              </a:lnSpc>
              <a:spcBef>
                <a:spcPct val="20000"/>
              </a:spcBef>
              <a:buSzPts val="2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dk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Videos are exclusive to AP for 30 days</a:t>
            </a:r>
            <a:endParaRPr sz="2000" b="1" dirty="0">
              <a:solidFill>
                <a:schemeClr val="dk1"/>
              </a:solidFill>
              <a:latin typeface="Work Sans" pitchFamily="2" charset="77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3DCCF8D-5B98-ECFA-A4EF-EBBC775FC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Purdue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Ohio State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Penn State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Ole Miss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UT Austin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Clemson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U Hawaii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CU Boulder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ASU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2448C91A-6334-9F2D-ED8B-EFF4CB5EB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>
            <a:extLst>
              <a:ext uri="{FF2B5EF4-FFF2-40B4-BE49-F238E27FC236}">
                <a16:creationId xmlns:a16="http://schemas.microsoft.com/office/drawing/2014/main" id="{382B5279-A7AB-EE5E-8AB6-489B7804FB1F}"/>
              </a:ext>
            </a:extLst>
          </p:cNvPr>
          <p:cNvSpPr txBox="1"/>
          <p:nvPr/>
        </p:nvSpPr>
        <p:spPr>
          <a:xfrm>
            <a:off x="492759" y="554989"/>
            <a:ext cx="9697615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cs typeface="Open Sans ExtraBold"/>
                <a:sym typeface="Open Sans ExtraBold"/>
              </a:rPr>
              <a:t>AP Campus Insights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88F77562-8851-3A1E-A07B-6AE999527947}"/>
              </a:ext>
            </a:extLst>
          </p:cNvPr>
          <p:cNvSpPr txBox="1"/>
          <p:nvPr/>
        </p:nvSpPr>
        <p:spPr>
          <a:xfrm>
            <a:off x="838200" y="2104704"/>
            <a:ext cx="10515600" cy="341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Approximately 14,000</a:t>
            </a:r>
            <a:r>
              <a:rPr lang="en-US" sz="2000" b="1" i="0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 placements in 14 months</a:t>
            </a: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.</a:t>
            </a:r>
            <a:endParaRPr lang="en-US" sz="2000" b="1" i="0" spc="300" dirty="0">
              <a:solidFill>
                <a:schemeClr val="dk1"/>
              </a:solidFill>
              <a:latin typeface="Work Sans ExtraBold" pitchFamily="2" charset="77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1800" b="1" i="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Nearly 170 videos posted since launch.</a:t>
            </a: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b="1" spc="300" dirty="0">
              <a:solidFill>
                <a:schemeClr val="dk1"/>
              </a:solidFill>
              <a:latin typeface="Work Sans ExtraBold" pitchFamily="2" charset="77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Regular usage in the top 10 TV markets, by Fox News, The Weather Channel, Christian Broadcasting Network, Nexstar, Hearst, etc.</a:t>
            </a: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b="1" spc="300" dirty="0">
              <a:solidFill>
                <a:schemeClr val="dk1"/>
              </a:solidFill>
              <a:latin typeface="Work Sans ExtraBold" pitchFamily="2" charset="77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b="1" i="0" spc="300" dirty="0">
              <a:solidFill>
                <a:schemeClr val="dk1"/>
              </a:solidFill>
              <a:latin typeface="Work Sans ExtraBold" pitchFamily="2" charset="77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16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73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9849979E-2E87-5FE5-2326-037468BAD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>
            <a:extLst>
              <a:ext uri="{FF2B5EF4-FFF2-40B4-BE49-F238E27FC236}">
                <a16:creationId xmlns:a16="http://schemas.microsoft.com/office/drawing/2014/main" id="{790E1DE3-1048-CD40-7CE6-6C53E6B94E4E}"/>
              </a:ext>
            </a:extLst>
          </p:cNvPr>
          <p:cNvSpPr txBox="1"/>
          <p:nvPr/>
        </p:nvSpPr>
        <p:spPr>
          <a:xfrm>
            <a:off x="492759" y="554989"/>
            <a:ext cx="9697615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cs typeface="Open Sans ExtraBold"/>
                <a:sym typeface="Open Sans ExtraBold"/>
              </a:rPr>
              <a:t>Expert pitch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913B480C-6472-01E2-F07E-08871832A096}"/>
              </a:ext>
            </a:extLst>
          </p:cNvPr>
          <p:cNvSpPr txBox="1"/>
          <p:nvPr/>
        </p:nvSpPr>
        <p:spPr>
          <a:xfrm>
            <a:off x="838200" y="2104704"/>
            <a:ext cx="10515600" cy="341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We let media know that you are an expert on the topic – Ukraine, intelligence, tariffs, Gaza, etc.</a:t>
            </a: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We offer a quote and a link to your page, along with contact information.</a:t>
            </a: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This only works if you respond when they reach out.</a:t>
            </a: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This can build trust and over time, they do not need to be nudged, they will come to you first.</a:t>
            </a: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b="1" spc="300" dirty="0">
              <a:solidFill>
                <a:schemeClr val="dk1"/>
              </a:solidFill>
              <a:latin typeface="Work Sans ExtraBold" pitchFamily="2" charset="77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b="1" i="0" spc="300" dirty="0">
              <a:solidFill>
                <a:schemeClr val="dk1"/>
              </a:solidFill>
              <a:latin typeface="Work Sans ExtraBold" pitchFamily="2" charset="77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16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799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/>
        </p:nvSpPr>
        <p:spPr>
          <a:xfrm>
            <a:off x="2747999" y="2837213"/>
            <a:ext cx="669600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5400" i="1" dirty="0">
                <a:solidFill>
                  <a:schemeClr val="tx1"/>
                </a:solidFill>
                <a:latin typeface="OSWALD MEDIUMITALIC" panose="02000603000000000000" pitchFamily="2" charset="77"/>
                <a:ea typeface="Oswald"/>
                <a:cs typeface="Oswald"/>
                <a:sym typeface="Oswald"/>
              </a:rPr>
              <a:t>Questions?</a:t>
            </a:r>
            <a:endParaRPr lang="en-US" i="1" dirty="0">
              <a:solidFill>
                <a:schemeClr val="tx1"/>
              </a:solidFill>
              <a:latin typeface="OSWALD MEDIUMITALIC" panose="02000603000000000000" pitchFamily="2" charset="7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/>
        </p:nvSpPr>
        <p:spPr>
          <a:xfrm>
            <a:off x="2287784" y="4026536"/>
            <a:ext cx="761642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Texas A&amp;M University</a:t>
            </a:r>
            <a:endParaRPr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Division of Marketing &amp; Communication</a:t>
            </a:r>
            <a:endParaRPr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492760" y="554989"/>
            <a:ext cx="9957526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Tim Doty </a:t>
            </a:r>
            <a:r>
              <a:rPr lang="en-US" sz="5400" b="1" i="1" dirty="0">
                <a:solidFill>
                  <a:srgbClr val="500000"/>
                </a:solidFill>
                <a:latin typeface="Open Sans ExtraBold"/>
                <a:ea typeface="Open Sans ExtraBold"/>
                <a:cs typeface="Open Sans ExtraBold"/>
                <a:sym typeface="Open Sans Extra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timdoty@tamu.edu</a:t>
            </a:r>
            <a:r>
              <a:rPr lang="en-US" sz="5400" b="1" i="1" dirty="0">
                <a:solidFill>
                  <a:srgbClr val="5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endParaRPr dirty="0">
              <a:solidFill>
                <a:srgbClr val="500000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8FF9078E-9B95-EF04-233B-8D14C382E8A5}"/>
              </a:ext>
            </a:extLst>
          </p:cNvPr>
          <p:cNvSpPr txBox="1"/>
          <p:nvPr/>
        </p:nvSpPr>
        <p:spPr>
          <a:xfrm>
            <a:off x="838200" y="2104704"/>
            <a:ext cx="10515600" cy="341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Assistant Vice President for National Media and Public Relations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  <a:br>
              <a:rPr lang="en-US" sz="1600" b="1" i="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endParaRPr sz="1800" b="1" i="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Previously: Purdue University – crisis and issues comms, strategic comms and led media relations team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  <a:br>
              <a:rPr lang="en-US" sz="16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23 years in local TV news – sports, lifestyles and hard news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  <a:endParaRPr sz="16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1E51B049-EECD-5899-9F36-17E4CB45F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>
            <a:extLst>
              <a:ext uri="{FF2B5EF4-FFF2-40B4-BE49-F238E27FC236}">
                <a16:creationId xmlns:a16="http://schemas.microsoft.com/office/drawing/2014/main" id="{79BE33E3-827D-51D3-9CC5-35E456E84BA9}"/>
              </a:ext>
            </a:extLst>
          </p:cNvPr>
          <p:cNvSpPr txBox="1"/>
          <p:nvPr/>
        </p:nvSpPr>
        <p:spPr>
          <a:xfrm>
            <a:off x="492760" y="554989"/>
            <a:ext cx="9813834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Who is the news team?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DC8BB51D-83F0-5913-62D2-28FC532AAD18}"/>
              </a:ext>
            </a:extLst>
          </p:cNvPr>
          <p:cNvSpPr txBox="1"/>
          <p:nvPr/>
        </p:nvSpPr>
        <p:spPr>
          <a:xfrm>
            <a:off x="838200" y="2104704"/>
            <a:ext cx="10515600" cy="341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Darren Benson – editor and “air traffic controller”</a:t>
            </a:r>
            <a:r>
              <a:rPr lang="en-US" sz="1800" b="1" spc="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b="1" spc="300" dirty="0"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Darren.benson@tamu.edu</a:t>
            </a:r>
            <a:r>
              <a:rPr lang="en-US" sz="1800" b="1" spc="300" dirty="0"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br>
              <a:rPr lang="en-US" sz="1600" b="1" i="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endParaRPr sz="1800" b="1" i="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Lesley Henton – writer </a:t>
            </a:r>
            <a:r>
              <a:rPr lang="en-US" sz="1800" b="1" spc="300" dirty="0"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lshenton@tamu.edu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  <a:br>
              <a:rPr lang="en-US" sz="16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*Caitlin Clark – writer </a:t>
            </a:r>
            <a:r>
              <a:rPr lang="en-US" sz="1800" b="1" spc="300" dirty="0"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caitlinclark@tamu.edu</a:t>
            </a:r>
            <a:r>
              <a:rPr lang="en-US" sz="1800" b="1" spc="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. </a:t>
            </a: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b="1" i="0" spc="300" dirty="0">
              <a:solidFill>
                <a:schemeClr val="dk1"/>
              </a:solidFill>
              <a:latin typeface="Work Sans ExtraBold" pitchFamily="2" charset="77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Calibri"/>
              </a:rPr>
              <a:t>*Emma Lawson – writer </a:t>
            </a:r>
            <a:r>
              <a:rPr lang="en-US" sz="1800" b="1" u="sng" spc="300" dirty="0" err="1"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miss.emma.lawson@tamu.edu</a:t>
            </a:r>
            <a:r>
              <a:rPr lang="en-US" sz="1800" b="1" spc="300" dirty="0"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1800" b="1" spc="300" dirty="0">
              <a:solidFill>
                <a:srgbClr val="5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Calibri"/>
              </a:rPr>
              <a:t>Zaid </a:t>
            </a:r>
            <a:r>
              <a:rPr lang="en-US" sz="2000" b="1" spc="300" dirty="0" err="1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Calibri"/>
              </a:rPr>
              <a:t>Eleyyan</a:t>
            </a: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Calibri"/>
              </a:rPr>
              <a:t> – writer </a:t>
            </a:r>
            <a:r>
              <a:rPr lang="en-US" sz="1800" b="1" u="sng" spc="300" dirty="0" err="1"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zeleyyan@tamu.edu</a:t>
            </a:r>
            <a:r>
              <a:rPr lang="en-US" sz="1800" b="1" spc="300" dirty="0"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  <a:endParaRPr sz="1800" b="1" spc="300" dirty="0">
              <a:solidFill>
                <a:srgbClr val="5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17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797E4619-F2C7-AC01-D986-5912E0273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>
            <a:extLst>
              <a:ext uri="{FF2B5EF4-FFF2-40B4-BE49-F238E27FC236}">
                <a16:creationId xmlns:a16="http://schemas.microsoft.com/office/drawing/2014/main" id="{F8BD3648-6970-AF4D-DF9E-2ABACE0F048E}"/>
              </a:ext>
            </a:extLst>
          </p:cNvPr>
          <p:cNvSpPr txBox="1"/>
          <p:nvPr/>
        </p:nvSpPr>
        <p:spPr>
          <a:xfrm>
            <a:off x="492760" y="554989"/>
            <a:ext cx="9722394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Central </a:t>
            </a:r>
            <a:r>
              <a:rPr lang="en-US" sz="5400" b="1" i="1" dirty="0" err="1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MarComm</a:t>
            </a: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goals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6288D43B-B9CD-B9F1-AA89-34C8FD6C6DB6}"/>
              </a:ext>
            </a:extLst>
          </p:cNvPr>
          <p:cNvSpPr txBox="1"/>
          <p:nvPr/>
        </p:nvSpPr>
        <p:spPr>
          <a:xfrm>
            <a:off x="838200" y="2104704"/>
            <a:ext cx="10515600" cy="341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Open Sans"/>
              </a:rPr>
              <a:t>Build reputation – grow national awareness and esteem for Texas A&amp;M as a Force For Good. </a:t>
            </a: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b="1" spc="300" dirty="0">
              <a:solidFill>
                <a:schemeClr val="dk1"/>
              </a:solidFill>
              <a:latin typeface="Work Sans" pitchFamily="2" charset="77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Open Sans"/>
              </a:rPr>
              <a:t>Drive relevance – create deep association with the topics and conversations that matter the most.</a:t>
            </a: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b="1" i="0" spc="300" dirty="0">
              <a:solidFill>
                <a:schemeClr val="dk1"/>
              </a:solidFill>
              <a:latin typeface="Work Sans" pitchFamily="2" charset="77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Open Sans"/>
              </a:rPr>
              <a:t>Earn trust – lead the national conversation as a trusted voice with thought leaders.</a:t>
            </a:r>
            <a:endParaRPr sz="2000" b="1" i="0" dirty="0">
              <a:solidFill>
                <a:schemeClr val="lt1"/>
              </a:solidFill>
              <a:latin typeface="Work Sans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57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A154F336-38D9-C408-0B66-70DAF33C1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>
            <a:extLst>
              <a:ext uri="{FF2B5EF4-FFF2-40B4-BE49-F238E27FC236}">
                <a16:creationId xmlns:a16="http://schemas.microsoft.com/office/drawing/2014/main" id="{DB07CBE0-105A-A759-378A-65523064F7B6}"/>
              </a:ext>
            </a:extLst>
          </p:cNvPr>
          <p:cNvSpPr txBox="1"/>
          <p:nvPr/>
        </p:nvSpPr>
        <p:spPr>
          <a:xfrm>
            <a:off x="492760" y="554989"/>
            <a:ext cx="9905274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Strategy matters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74F579CD-3CB0-9FFB-2A5D-B8485E469E70}"/>
              </a:ext>
            </a:extLst>
          </p:cNvPr>
          <p:cNvSpPr txBox="1"/>
          <p:nvPr/>
        </p:nvSpPr>
        <p:spPr>
          <a:xfrm>
            <a:off x="838200" y="2104704"/>
            <a:ext cx="10515600" cy="341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Open Sans"/>
              </a:rPr>
              <a:t>Research stories that are not sent to media most likely will not be seen by media</a:t>
            </a: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Calibri"/>
              </a:rPr>
              <a:t>.</a:t>
            </a:r>
          </a:p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b="1" spc="300" dirty="0">
              <a:solidFill>
                <a:schemeClr val="dk1"/>
              </a:solidFill>
              <a:latin typeface="Work Sans" pitchFamily="2" charset="77"/>
              <a:ea typeface="Open Sans"/>
              <a:cs typeface="Open Sans"/>
              <a:sym typeface="Calibri"/>
            </a:endParaRPr>
          </a:p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Calibri"/>
              </a:rPr>
              <a:t>A faculty member could be best in their field but if media do not know of them or how to contact them, they’ll move down the list to find somebody else.</a:t>
            </a:r>
            <a:b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Calibri"/>
              </a:rPr>
            </a:br>
            <a:endParaRPr sz="2000" b="1" spc="300" dirty="0">
              <a:solidFill>
                <a:schemeClr val="dk1"/>
              </a:solidFill>
              <a:latin typeface="Work Sans" pitchFamily="2" charset="77"/>
              <a:ea typeface="Open Sans"/>
              <a:cs typeface="Open Sans"/>
              <a:sym typeface="Calibri"/>
            </a:endParaRPr>
          </a:p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Open Sans"/>
              </a:rPr>
              <a:t>We cannot spam journalists, so we must act strategically, picking and choosing what goes, where and when</a:t>
            </a: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Calibri"/>
              </a:rPr>
              <a:t>.</a:t>
            </a:r>
            <a:endParaRPr sz="2000" b="1" spc="300" dirty="0">
              <a:solidFill>
                <a:schemeClr val="dk1"/>
              </a:solidFill>
              <a:latin typeface="Work Sans" pitchFamily="2" charset="77"/>
              <a:ea typeface="Open Sans"/>
              <a:cs typeface="Open San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34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1E51B049-EECD-5899-9F36-17E4CB45F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>
            <a:extLst>
              <a:ext uri="{FF2B5EF4-FFF2-40B4-BE49-F238E27FC236}">
                <a16:creationId xmlns:a16="http://schemas.microsoft.com/office/drawing/2014/main" id="{79BE33E3-827D-51D3-9CC5-35E456E84BA9}"/>
              </a:ext>
            </a:extLst>
          </p:cNvPr>
          <p:cNvSpPr txBox="1"/>
          <p:nvPr/>
        </p:nvSpPr>
        <p:spPr>
          <a:xfrm>
            <a:off x="492760" y="554989"/>
            <a:ext cx="9813834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Who is the news team?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DC8BB51D-83F0-5913-62D2-28FC532AAD18}"/>
              </a:ext>
            </a:extLst>
          </p:cNvPr>
          <p:cNvSpPr txBox="1"/>
          <p:nvPr/>
        </p:nvSpPr>
        <p:spPr>
          <a:xfrm>
            <a:off x="838200" y="2104704"/>
            <a:ext cx="10515600" cy="341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Darren Benson – editor and “air traffic controller”</a:t>
            </a:r>
            <a:r>
              <a:rPr lang="en-US" sz="1800" b="1" spc="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b="1" spc="300" dirty="0"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Darren.benson@tamu.edu</a:t>
            </a:r>
            <a:r>
              <a:rPr lang="en-US" sz="1800" b="1" spc="300" dirty="0"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br>
              <a:rPr lang="en-US" sz="1600" b="1" i="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endParaRPr sz="1800" b="1" i="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Lesley Henton – writer </a:t>
            </a:r>
            <a:r>
              <a:rPr lang="en-US" sz="1800" b="1" spc="300" dirty="0"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lshenton@tamu.edu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  <a:br>
              <a:rPr lang="en-US" sz="16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*Caitlin Clark – writer </a:t>
            </a:r>
            <a:r>
              <a:rPr lang="en-US" sz="1800" b="1" spc="300" dirty="0"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caitlinclark@tamu.edu</a:t>
            </a:r>
            <a:r>
              <a:rPr lang="en-US" sz="1800" b="1" spc="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. </a:t>
            </a: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b="1" i="0" spc="300" dirty="0">
              <a:solidFill>
                <a:schemeClr val="dk1"/>
              </a:solidFill>
              <a:latin typeface="Work Sans ExtraBold" pitchFamily="2" charset="77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Calibri"/>
              </a:rPr>
              <a:t>*Emma Lawson – writer </a:t>
            </a:r>
            <a:r>
              <a:rPr lang="en-US" sz="1800" b="1" u="sng" spc="300" dirty="0" err="1"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miss.emma.lawson@tamu.edu</a:t>
            </a:r>
            <a:r>
              <a:rPr lang="en-US" sz="1800" b="1" spc="300" dirty="0"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1800" b="1" spc="300" dirty="0">
              <a:solidFill>
                <a:srgbClr val="5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Calibri"/>
              </a:rPr>
              <a:t>Zaid </a:t>
            </a:r>
            <a:r>
              <a:rPr lang="en-US" sz="2000" b="1" spc="300" dirty="0" err="1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Calibri"/>
              </a:rPr>
              <a:t>Eleyyan</a:t>
            </a: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Calibri"/>
              </a:rPr>
              <a:t> – writer </a:t>
            </a:r>
            <a:r>
              <a:rPr lang="en-US" sz="1800" b="1" u="sng" spc="300" dirty="0" err="1"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zeleyyan@tamu.edu</a:t>
            </a:r>
            <a:r>
              <a:rPr lang="en-US" sz="1800" b="1" spc="300" dirty="0">
                <a:solidFill>
                  <a:srgbClr val="5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  <a:endParaRPr sz="1800" b="1" spc="300" dirty="0">
              <a:solidFill>
                <a:srgbClr val="5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1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2369B91F-C768-5A9B-7667-C92C5C169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>
            <a:extLst>
              <a:ext uri="{FF2B5EF4-FFF2-40B4-BE49-F238E27FC236}">
                <a16:creationId xmlns:a16="http://schemas.microsoft.com/office/drawing/2014/main" id="{A52C077D-CBF1-A8B9-3FE2-984AC483B030}"/>
              </a:ext>
            </a:extLst>
          </p:cNvPr>
          <p:cNvSpPr txBox="1"/>
          <p:nvPr/>
        </p:nvSpPr>
        <p:spPr>
          <a:xfrm>
            <a:off x="492760" y="554989"/>
            <a:ext cx="10192657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Why is this important?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D915FFC6-BFFC-7025-605A-6A14B7816832}"/>
              </a:ext>
            </a:extLst>
          </p:cNvPr>
          <p:cNvSpPr txBox="1"/>
          <p:nvPr/>
        </p:nvSpPr>
        <p:spPr>
          <a:xfrm>
            <a:off x="838200" y="2104704"/>
            <a:ext cx="10515600" cy="341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Open Sans"/>
              </a:rPr>
              <a:t>If we do not share the story, it may not be seen</a:t>
            </a: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Calibri"/>
              </a:rPr>
              <a:t>.</a:t>
            </a:r>
            <a:endParaRPr sz="2000" b="1" spc="300" dirty="0">
              <a:solidFill>
                <a:schemeClr val="dk1"/>
              </a:solidFill>
              <a:latin typeface="Work Sans" pitchFamily="2" charset="77"/>
              <a:ea typeface="Open Sans"/>
              <a:cs typeface="Open Sans"/>
              <a:sym typeface="Calibri"/>
            </a:endParaRPr>
          </a:p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Open Sans"/>
              </a:rPr>
              <a:t>Purdue University 2024 media mentions: approximately 119,000</a:t>
            </a: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Calibri"/>
              </a:rPr>
              <a:t>.</a:t>
            </a:r>
          </a:p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Open Sans"/>
              </a:rPr>
              <a:t>Texas A&amp;M ‘24 media mentions: approximately 45,000</a:t>
            </a: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Calibri"/>
              </a:rPr>
              <a:t>.</a:t>
            </a:r>
          </a:p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b="1" spc="300" dirty="0">
              <a:solidFill>
                <a:schemeClr val="dk1"/>
              </a:solidFill>
              <a:latin typeface="Work Sans" pitchFamily="2" charset="77"/>
              <a:ea typeface="Open Sans"/>
              <a:cs typeface="Open Sans"/>
              <a:sym typeface="Calibri"/>
            </a:endParaRPr>
          </a:p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Open Sans"/>
              </a:rPr>
              <a:t>Texas A&amp;M ‘25 media mentions: approximately 76,000</a:t>
            </a: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Calibri"/>
              </a:rPr>
              <a:t>.</a:t>
            </a:r>
          </a:p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Calibri"/>
              </a:rPr>
              <a:t>YoY increase of 72%</a:t>
            </a:r>
          </a:p>
          <a:p>
            <a:pPr marL="22860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b="1" spc="300" dirty="0">
              <a:solidFill>
                <a:schemeClr val="dk1"/>
              </a:solidFill>
              <a:latin typeface="Work Sans" pitchFamily="2" charset="77"/>
              <a:ea typeface="Open Sans"/>
              <a:cs typeface="Open San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81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45C9E358-988C-AF66-B1E7-C394F3006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>
            <a:extLst>
              <a:ext uri="{FF2B5EF4-FFF2-40B4-BE49-F238E27FC236}">
                <a16:creationId xmlns:a16="http://schemas.microsoft.com/office/drawing/2014/main" id="{DCC5D0EE-3C8A-14D2-A62F-2D7A0EE1A888}"/>
              </a:ext>
            </a:extLst>
          </p:cNvPr>
          <p:cNvSpPr txBox="1"/>
          <p:nvPr/>
        </p:nvSpPr>
        <p:spPr>
          <a:xfrm>
            <a:off x="492760" y="554989"/>
            <a:ext cx="10075091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What’s in it for you?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A6467A30-11DB-61E5-9CA6-F1BF0F14A7CB}"/>
              </a:ext>
            </a:extLst>
          </p:cNvPr>
          <p:cNvSpPr txBox="1"/>
          <p:nvPr/>
        </p:nvSpPr>
        <p:spPr>
          <a:xfrm>
            <a:off x="838200" y="2104704"/>
            <a:ext cx="10515600" cy="341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Open Sans"/>
              </a:rPr>
              <a:t>Interest in your work from media, academies, national agencies, funders or collaborators</a:t>
            </a: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Calibri"/>
              </a:rPr>
              <a:t>.</a:t>
            </a:r>
            <a:b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Calibri"/>
              </a:rPr>
            </a:br>
            <a:endParaRPr sz="2000" b="1" spc="300" dirty="0">
              <a:solidFill>
                <a:schemeClr val="dk1"/>
              </a:solidFill>
              <a:latin typeface="Work Sans" pitchFamily="2" charset="77"/>
              <a:ea typeface="Open Sans"/>
              <a:cs typeface="Open Sans"/>
              <a:sym typeface="Calibri"/>
            </a:endParaRPr>
          </a:p>
          <a:p>
            <a:pPr marL="228600" lvl="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Open Sans"/>
              </a:rPr>
              <a:t>Tenure help with </a:t>
            </a:r>
            <a:r>
              <a:rPr lang="en-US" sz="2000" b="1" spc="300" dirty="0" err="1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Open Sans"/>
              </a:rPr>
              <a:t>Altmetrics</a:t>
            </a: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Open Sans"/>
              </a:rPr>
              <a:t>?</a:t>
            </a:r>
            <a:b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Calibri"/>
              </a:rPr>
            </a:br>
            <a:endParaRPr sz="2000" b="1" spc="300" dirty="0">
              <a:solidFill>
                <a:schemeClr val="dk1"/>
              </a:solidFill>
              <a:latin typeface="Work Sans" pitchFamily="2" charset="77"/>
              <a:ea typeface="Open Sans"/>
              <a:cs typeface="Open Sans"/>
              <a:sym typeface="Calibri"/>
            </a:endParaRPr>
          </a:p>
          <a:p>
            <a:pPr marL="228600" lvl="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Open Sans"/>
              </a:rPr>
              <a:t>Media training and media relations assistance</a:t>
            </a: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Calibri"/>
              </a:rPr>
              <a:t>.</a:t>
            </a:r>
          </a:p>
          <a:p>
            <a:pPr marL="228600" lvl="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b="1" spc="300" dirty="0">
              <a:solidFill>
                <a:schemeClr val="dk1"/>
              </a:solidFill>
              <a:latin typeface="Work Sans" pitchFamily="2" charset="77"/>
              <a:ea typeface="Open Sans"/>
              <a:cs typeface="Open Sans"/>
              <a:sym typeface="Calibri"/>
            </a:endParaRPr>
          </a:p>
          <a:p>
            <a:pPr marL="228600" lvl="0" indent="-228600">
              <a:lnSpc>
                <a:spcPct val="14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" pitchFamily="2" charset="77"/>
                <a:ea typeface="Open Sans"/>
                <a:cs typeface="Open Sans"/>
                <a:sym typeface="Calibri"/>
              </a:rPr>
              <a:t>Story site or social media promotion – LinkedIn, X, YouTube.</a:t>
            </a:r>
            <a:endParaRPr sz="2000" b="1" spc="300" dirty="0">
              <a:solidFill>
                <a:schemeClr val="dk1"/>
              </a:solidFill>
              <a:latin typeface="Work Sans" pitchFamily="2" charset="77"/>
              <a:ea typeface="Open Sans"/>
              <a:cs typeface="Open San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7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492760" y="554989"/>
            <a:ext cx="9870440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Success stories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25296" y="2075278"/>
            <a:ext cx="2633472" cy="19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dk1"/>
                </a:solidFill>
                <a:latin typeface="Work Sans ExtraBold" pitchFamily="2" charset="77"/>
                <a:ea typeface="Open Sans" panose="020B0606030504020204" pitchFamily="34" charset="0"/>
                <a:cs typeface="Open Sans Extrabold"/>
                <a:sym typeface="Open Sans ExtraBold"/>
              </a:rPr>
              <a:t>Jay Maddock (Public Health):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pc="300" dirty="0">
                <a:solidFill>
                  <a:schemeClr val="dk1"/>
                </a:solidFill>
                <a:latin typeface="Work Sans ExtraBold" pitchFamily="2" charset="77"/>
                <a:ea typeface="Open Sans" panose="020B0606030504020204" pitchFamily="34" charset="0"/>
                <a:cs typeface="Open Sans Extrabold"/>
                <a:sym typeface="Open Sans ExtraBold"/>
              </a:rPr>
              <a:t>25 placements in FY ‘24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pc="300" dirty="0">
                <a:solidFill>
                  <a:schemeClr val="dk1"/>
                </a:solidFill>
                <a:latin typeface="Work Sans ExtraBold" pitchFamily="2" charset="77"/>
                <a:ea typeface="Open Sans" panose="020B0606030504020204" pitchFamily="34" charset="0"/>
                <a:cs typeface="Open Sans Extrabold"/>
                <a:sym typeface="Open Sans ExtraBold"/>
              </a:rPr>
              <a:t>723 placements in FY ’25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i="1" spc="300" dirty="0">
                <a:solidFill>
                  <a:schemeClr val="dk1"/>
                </a:solidFill>
                <a:latin typeface="Work Sans ExtraBold" pitchFamily="2" charset="77"/>
                <a:ea typeface="Open Sans" panose="020B0606030504020204" pitchFamily="34" charset="0"/>
                <a:cs typeface="Open Sans Extrabold"/>
                <a:sym typeface="Open Sans ExtraBold"/>
              </a:rPr>
              <a:t>2,792% increase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600" b="1" spc="300" dirty="0">
              <a:solidFill>
                <a:schemeClr val="dk1"/>
              </a:solidFill>
              <a:latin typeface="Work Sans ExtraBold" pitchFamily="2" charset="77"/>
              <a:ea typeface="Open Sans" panose="020B0606030504020204" pitchFamily="34" charset="0"/>
              <a:cs typeface="Open Sans Extrabold"/>
              <a:sym typeface="Open Sans ExtraBold"/>
            </a:endParaRPr>
          </a:p>
        </p:txBody>
      </p:sp>
      <p:sp>
        <p:nvSpPr>
          <p:cNvPr id="2" name="Google Shape;119;p6">
            <a:extLst>
              <a:ext uri="{FF2B5EF4-FFF2-40B4-BE49-F238E27FC236}">
                <a16:creationId xmlns:a16="http://schemas.microsoft.com/office/drawing/2014/main" id="{3997B6DD-9280-81B4-8FBC-5485F7829B15}"/>
              </a:ext>
            </a:extLst>
          </p:cNvPr>
          <p:cNvSpPr txBox="1"/>
          <p:nvPr/>
        </p:nvSpPr>
        <p:spPr>
          <a:xfrm>
            <a:off x="4764024" y="2075278"/>
            <a:ext cx="2633472" cy="21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dk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David Anderson (AgriLife):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b="1" spc="300" dirty="0">
                <a:solidFill>
                  <a:schemeClr val="dk1"/>
                </a:solidFill>
                <a:latin typeface="Work Sans ExtraBold" pitchFamily="2" charset="77"/>
                <a:ea typeface="Open Sans" panose="020B0606030504020204" pitchFamily="34" charset="0"/>
                <a:cs typeface="Open Sans Extrabold"/>
                <a:sym typeface="Open Sans ExtraBold"/>
              </a:rPr>
              <a:t>233 placements in FY ‘24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b="1" spc="300" dirty="0">
                <a:solidFill>
                  <a:schemeClr val="dk1"/>
                </a:solidFill>
                <a:latin typeface="Work Sans ExtraBold" pitchFamily="2" charset="77"/>
                <a:ea typeface="Open Sans" panose="020B0606030504020204" pitchFamily="34" charset="0"/>
                <a:cs typeface="Open Sans Extrabold"/>
                <a:sym typeface="Open Sans ExtraBold"/>
              </a:rPr>
              <a:t>3,508 placements in FY ‘25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b="1" i="1" spc="300" dirty="0">
                <a:solidFill>
                  <a:schemeClr val="dk1"/>
                </a:solidFill>
                <a:latin typeface="Work Sans ExtraBold" pitchFamily="2" charset="77"/>
                <a:ea typeface="Open Sans" panose="020B0606030504020204" pitchFamily="34" charset="0"/>
                <a:cs typeface="Open Sans Extrabold"/>
                <a:sym typeface="Open Sans ExtraBold"/>
              </a:rPr>
              <a:t>1,405% increase</a:t>
            </a:r>
            <a:endParaRPr i="1" dirty="0">
              <a:solidFill>
                <a:srgbClr val="5D00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Google Shape;119;p6">
            <a:extLst>
              <a:ext uri="{FF2B5EF4-FFF2-40B4-BE49-F238E27FC236}">
                <a16:creationId xmlns:a16="http://schemas.microsoft.com/office/drawing/2014/main" id="{E0D1BA74-9680-7154-F618-778C39D15131}"/>
              </a:ext>
            </a:extLst>
          </p:cNvPr>
          <p:cNvSpPr txBox="1"/>
          <p:nvPr/>
        </p:nvSpPr>
        <p:spPr>
          <a:xfrm>
            <a:off x="8339849" y="2075278"/>
            <a:ext cx="2633472" cy="19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 b="1" i="1" spc="300" dirty="0">
                <a:solidFill>
                  <a:schemeClr val="dk1"/>
                </a:solidFill>
                <a:latin typeface="Work Sans ExtraBold" pitchFamily="2" charset="77"/>
                <a:cs typeface="Open Sans Extrabold"/>
              </a:rPr>
              <a:t>Are </a:t>
            </a:r>
          </a:p>
          <a:p>
            <a:pPr>
              <a:buClr>
                <a:schemeClr val="dk1"/>
              </a:buClr>
              <a:buSzPts val="1600"/>
            </a:pPr>
            <a:r>
              <a:rPr lang="en-US" sz="1600" b="1" i="1" spc="300" dirty="0">
                <a:solidFill>
                  <a:schemeClr val="dk1"/>
                </a:solidFill>
                <a:latin typeface="Work Sans ExtraBold" pitchFamily="2" charset="77"/>
                <a:ea typeface="Open Sans" panose="020B0606030504020204" pitchFamily="34" charset="0"/>
                <a:cs typeface="Open Sans Extrabold"/>
              </a:rPr>
              <a:t>You</a:t>
            </a:r>
            <a:br>
              <a:rPr lang="en-US" sz="1600" b="1" i="1" spc="300" dirty="0">
                <a:solidFill>
                  <a:schemeClr val="dk1"/>
                </a:solidFill>
                <a:latin typeface="Work Sans ExtraBold" pitchFamily="2" charset="77"/>
                <a:ea typeface="Open Sans" panose="020B0606030504020204" pitchFamily="34" charset="0"/>
                <a:cs typeface="Open Sans Extrabold"/>
              </a:rPr>
            </a:br>
            <a:r>
              <a:rPr lang="en-US" sz="1600" b="1" i="1" spc="300" dirty="0">
                <a:solidFill>
                  <a:schemeClr val="dk1"/>
                </a:solidFill>
                <a:latin typeface="Work Sans ExtraBold" pitchFamily="2" charset="77"/>
                <a:ea typeface="Open Sans" panose="020B0606030504020204" pitchFamily="34" charset="0"/>
                <a:cs typeface="Open Sans Extrabold"/>
              </a:rPr>
              <a:t>Next?</a:t>
            </a:r>
            <a:endParaRPr i="1" dirty="0">
              <a:solidFill>
                <a:srgbClr val="5D00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AAD6F4-7676-78A3-F5F3-4F19FD1C3FF7}"/>
              </a:ext>
            </a:extLst>
          </p:cNvPr>
          <p:cNvSpPr txBox="1"/>
          <p:nvPr/>
        </p:nvSpPr>
        <p:spPr>
          <a:xfrm>
            <a:off x="9492343" y="50292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6849D-44B1-A2B0-FEB0-19704FB4B092}"/>
              </a:ext>
            </a:extLst>
          </p:cNvPr>
          <p:cNvSpPr txBox="1"/>
          <p:nvPr/>
        </p:nvSpPr>
        <p:spPr>
          <a:xfrm>
            <a:off x="10974834" y="6271805"/>
            <a:ext cx="45719" cy="11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erson sitting in front of a computer&#10;&#10;AI-generated content may be incorrect.">
            <a:extLst>
              <a:ext uri="{FF2B5EF4-FFF2-40B4-BE49-F238E27FC236}">
                <a16:creationId xmlns:a16="http://schemas.microsoft.com/office/drawing/2014/main" id="{351D441F-6F41-7A2B-1834-2ABEFB87D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253" y="4032504"/>
            <a:ext cx="2707558" cy="1737350"/>
          </a:xfrm>
          <a:prstGeom prst="rect">
            <a:avLst/>
          </a:prstGeom>
        </p:spPr>
      </p:pic>
      <p:pic>
        <p:nvPicPr>
          <p:cNvPr id="11" name="Picture 10" descr="A person sitting in a room&#10;&#10;AI-generated content may be incorrect.">
            <a:extLst>
              <a:ext uri="{FF2B5EF4-FFF2-40B4-BE49-F238E27FC236}">
                <a16:creationId xmlns:a16="http://schemas.microsoft.com/office/drawing/2014/main" id="{C6828780-78E2-CF45-C566-6A5D01924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023" y="4032504"/>
            <a:ext cx="2633473" cy="17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6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MU - Grey">
      <a:dk1>
        <a:srgbClr val="500000"/>
      </a:dk1>
      <a:lt1>
        <a:srgbClr val="FFFFFF"/>
      </a:lt1>
      <a:dk2>
        <a:srgbClr val="3C001C"/>
      </a:dk2>
      <a:lt2>
        <a:srgbClr val="FAF7F3"/>
      </a:lt2>
      <a:accent1>
        <a:srgbClr val="3C041C"/>
      </a:accent1>
      <a:accent2>
        <a:srgbClr val="B6B6B6"/>
      </a:accent2>
      <a:accent3>
        <a:srgbClr val="FFFFFF"/>
      </a:accent3>
      <a:accent4>
        <a:srgbClr val="CCDCEA"/>
      </a:accent4>
      <a:accent5>
        <a:srgbClr val="D6D3C3"/>
      </a:accent5>
      <a:accent6>
        <a:srgbClr val="00648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15063</TotalTime>
  <Words>915</Words>
  <Application>Microsoft Macintosh PowerPoint</Application>
  <PresentationFormat>Widescreen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OSWALD MEDIUMITALIC</vt:lpstr>
      <vt:lpstr>Open Sans ExtraBold</vt:lpstr>
      <vt:lpstr>Oswald</vt:lpstr>
      <vt:lpstr>Work Sans</vt:lpstr>
      <vt:lpstr>Open Sans</vt:lpstr>
      <vt:lpstr>Arial</vt:lpstr>
      <vt:lpstr>Calibri</vt:lpstr>
      <vt:lpstr>Aptos</vt:lpstr>
      <vt:lpstr>Work Sans ExtraBold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Giraldo</dc:creator>
  <cp:lastModifiedBy>Doty, Tim</cp:lastModifiedBy>
  <cp:revision>8</cp:revision>
  <dcterms:created xsi:type="dcterms:W3CDTF">2018-11-09T21:25:09Z</dcterms:created>
  <dcterms:modified xsi:type="dcterms:W3CDTF">2025-12-10T19:50:18Z</dcterms:modified>
</cp:coreProperties>
</file>