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4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90" r:id="rId5"/>
  </p:sldMasterIdLst>
  <p:notesMasterIdLst>
    <p:notesMasterId r:id="rId19"/>
  </p:notesMasterIdLst>
  <p:sldIdLst>
    <p:sldId id="324" r:id="rId6"/>
    <p:sldId id="2070" r:id="rId7"/>
    <p:sldId id="27905" r:id="rId8"/>
    <p:sldId id="2017" r:id="rId9"/>
    <p:sldId id="27900" r:id="rId10"/>
    <p:sldId id="27901" r:id="rId11"/>
    <p:sldId id="27902" r:id="rId12"/>
    <p:sldId id="27903" r:id="rId13"/>
    <p:sldId id="27904" r:id="rId14"/>
    <p:sldId id="27908" r:id="rId15"/>
    <p:sldId id="27910" r:id="rId16"/>
    <p:sldId id="27906" r:id="rId17"/>
    <p:sldId id="27907" r:id="rId1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976EB-B7DC-D064-7B26-B3414D6F909F}" v="124" dt="2025-06-09T15:57:15.961"/>
    <p1510:client id="{6A775B80-1B61-7669-4DEC-67979821A9C5}" v="3" dt="2025-06-09T18:38:11.849"/>
    <p1510:client id="{D2B9C086-857C-94F0-EB33-81D00D84CB36}" v="1" dt="2025-06-09T18:38:43.489"/>
    <p1510:client id="{DBE7B9C9-859D-BB4F-ECE4-37DA03F074C0}" v="162" dt="2025-06-09T16:02:43.272"/>
    <p1510:client id="{F76F7C30-2F56-BEA5-E25D-88F4B1FEE76C}" v="94" dt="2025-06-09T18:41:27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/>
    <p:restoredTop sz="96327"/>
  </p:normalViewPr>
  <p:slideViewPr>
    <p:cSldViewPr snapToGrid="0">
      <p:cViewPr varScale="1">
        <p:scale>
          <a:sx n="160" d="100"/>
          <a:sy n="160" d="100"/>
        </p:scale>
        <p:origin x="21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[NL Award Stats (as of April 2025) .xlsx]Active Awards!PivotTable3</c:name>
    <c:fmtId val="2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Active Awards</a:t>
            </a:r>
          </a:p>
        </c:rich>
      </c:tx>
      <c:layout>
        <c:manualLayout>
          <c:xMode val="edge"/>
          <c:yMode val="edge"/>
          <c:x val="0.36641478574062469"/>
          <c:y val="2.046783625730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pieChart>
        <c:varyColors val="1"/>
        <c:ser>
          <c:idx val="0"/>
          <c:order val="0"/>
          <c:tx>
            <c:strRef>
              <c:f>'Active Awards'!$AP$179</c:f>
              <c:strCache>
                <c:ptCount val="1"/>
                <c:pt idx="0">
                  <c:v>Active Award Count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1A-48EC-8E50-74DF983C99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C1A-48EC-8E50-74DF983C99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C1A-48EC-8E50-74DF983C99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C1A-48EC-8E50-74DF983C99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C1A-48EC-8E50-74DF983C993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C1A-48EC-8E50-74DF983C993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C1A-48EC-8E50-74DF983C993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C1A-48EC-8E50-74DF983C993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C1A-48EC-8E50-74DF983C993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CC1A-48EC-8E50-74DF983C9937}"/>
              </c:ext>
            </c:extLst>
          </c:dPt>
          <c:dLbls>
            <c:dLbl>
              <c:idx val="0"/>
              <c:layout>
                <c:manualLayout>
                  <c:x val="-2.7526013000364506E-2"/>
                  <c:y val="-0.2740951788921121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1A-48EC-8E50-74DF983C993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1A-48EC-8E50-74DF983C993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1A-48EC-8E50-74DF983C993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C1A-48EC-8E50-74DF983C993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C1A-48EC-8E50-74DF983C99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'Active Awards'!$AO$180:$AO$190</c:f>
              <c:strCache>
                <c:ptCount val="10"/>
                <c:pt idx="0">
                  <c:v>Engr</c:v>
                </c:pt>
                <c:pt idx="1">
                  <c:v>CAS</c:v>
                </c:pt>
                <c:pt idx="2">
                  <c:v>AG-Res</c:v>
                </c:pt>
                <c:pt idx="3">
                  <c:v>PVAMU</c:v>
                </c:pt>
                <c:pt idx="4">
                  <c:v>TEEX</c:v>
                </c:pt>
                <c:pt idx="5">
                  <c:v>Bush</c:v>
                </c:pt>
                <c:pt idx="6">
                  <c:v>TTI</c:v>
                </c:pt>
                <c:pt idx="7">
                  <c:v>VetMed</c:v>
                </c:pt>
                <c:pt idx="8">
                  <c:v>TAMUG</c:v>
                </c:pt>
                <c:pt idx="9">
                  <c:v>Mays</c:v>
                </c:pt>
              </c:strCache>
            </c:strRef>
          </c:cat>
          <c:val>
            <c:numRef>
              <c:f>'Active Awards'!$AP$180:$AP$190</c:f>
              <c:numCache>
                <c:formatCode>General</c:formatCode>
                <c:ptCount val="10"/>
                <c:pt idx="0">
                  <c:v>105</c:v>
                </c:pt>
                <c:pt idx="1">
                  <c:v>20</c:v>
                </c:pt>
                <c:pt idx="2">
                  <c:v>9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C1A-48EC-8E50-74DF983C9937}"/>
            </c:ext>
          </c:extLst>
        </c:ser>
        <c:ser>
          <c:idx val="1"/>
          <c:order val="1"/>
          <c:tx>
            <c:strRef>
              <c:f>'Active Awards'!$AQ$179</c:f>
              <c:strCache>
                <c:ptCount val="1"/>
                <c:pt idx="0">
                  <c:v>Sum of Awarded Amount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CC1A-48EC-8E50-74DF983C99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CC1A-48EC-8E50-74DF983C99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CC1A-48EC-8E50-74DF983C99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CC1A-48EC-8E50-74DF983C99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CC1A-48EC-8E50-74DF983C993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CC1A-48EC-8E50-74DF983C993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CC1A-48EC-8E50-74DF983C993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CC1A-48EC-8E50-74DF983C993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CC1A-48EC-8E50-74DF983C993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CC1A-48EC-8E50-74DF983C99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'Active Awards'!$AO$180:$AO$190</c:f>
              <c:strCache>
                <c:ptCount val="10"/>
                <c:pt idx="0">
                  <c:v>Engr</c:v>
                </c:pt>
                <c:pt idx="1">
                  <c:v>CAS</c:v>
                </c:pt>
                <c:pt idx="2">
                  <c:v>AG-Res</c:v>
                </c:pt>
                <c:pt idx="3">
                  <c:v>PVAMU</c:v>
                </c:pt>
                <c:pt idx="4">
                  <c:v>TEEX</c:v>
                </c:pt>
                <c:pt idx="5">
                  <c:v>Bush</c:v>
                </c:pt>
                <c:pt idx="6">
                  <c:v>TTI</c:v>
                </c:pt>
                <c:pt idx="7">
                  <c:v>VetMed</c:v>
                </c:pt>
                <c:pt idx="8">
                  <c:v>TAMUG</c:v>
                </c:pt>
                <c:pt idx="9">
                  <c:v>Mays</c:v>
                </c:pt>
              </c:strCache>
            </c:strRef>
          </c:cat>
          <c:val>
            <c:numRef>
              <c:f>'Active Awards'!$AQ$180:$AQ$190</c:f>
              <c:numCache>
                <c:formatCode>_("$"* #,##0.00_);_("$"* \(#,##0.00\);_("$"* "-"??_);_(@_)</c:formatCode>
                <c:ptCount val="10"/>
                <c:pt idx="0">
                  <c:v>39471998.43</c:v>
                </c:pt>
                <c:pt idx="1">
                  <c:v>4273025.63</c:v>
                </c:pt>
                <c:pt idx="2">
                  <c:v>14912811</c:v>
                </c:pt>
                <c:pt idx="3">
                  <c:v>248531.34</c:v>
                </c:pt>
                <c:pt idx="4">
                  <c:v>3917692.7800000003</c:v>
                </c:pt>
                <c:pt idx="5">
                  <c:v>478745</c:v>
                </c:pt>
                <c:pt idx="6">
                  <c:v>384296</c:v>
                </c:pt>
                <c:pt idx="7">
                  <c:v>322057</c:v>
                </c:pt>
                <c:pt idx="8">
                  <c:v>154730</c:v>
                </c:pt>
                <c:pt idx="9">
                  <c:v>918000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CC1A-48EC-8E50-74DF983C993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181021273681827"/>
          <c:y val="0.21231776948934014"/>
          <c:w val="0.14738064137676724"/>
          <c:h val="0.57608095040751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13A48-6B7D-449A-AA78-07A863776B8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E466D2-589C-4827-8BD3-C4F1AA23B29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dirty="0"/>
            <a:t>Evelyn Mullen</a:t>
          </a:r>
        </a:p>
        <a:p>
          <a:pPr>
            <a:spcAft>
              <a:spcPts val="0"/>
            </a:spcAft>
          </a:pPr>
          <a:r>
            <a:rPr lang="en-US" sz="1600" dirty="0"/>
            <a:t>(Associate VC - Nuclear Security Initiatives)</a:t>
          </a:r>
        </a:p>
      </dgm:t>
    </dgm:pt>
    <dgm:pt modelId="{F1B8E262-DD82-492C-8582-34C565B3454D}" type="parTrans" cxnId="{5F228EE3-F4AB-4499-84BE-AE55D979EFD9}">
      <dgm:prSet/>
      <dgm:spPr/>
      <dgm:t>
        <a:bodyPr/>
        <a:lstStyle/>
        <a:p>
          <a:endParaRPr lang="en-US"/>
        </a:p>
      </dgm:t>
    </dgm:pt>
    <dgm:pt modelId="{C2A4F319-E433-49C0-85DF-8EE878AE1199}" type="sibTrans" cxnId="{5F228EE3-F4AB-4499-84BE-AE55D979EFD9}">
      <dgm:prSet/>
      <dgm:spPr/>
      <dgm:t>
        <a:bodyPr/>
        <a:lstStyle/>
        <a:p>
          <a:endParaRPr lang="en-US"/>
        </a:p>
      </dgm:t>
    </dgm:pt>
    <dgm:pt modelId="{BA9E33F7-CAFD-4798-A010-C86A8D6B8384}">
      <dgm:prSet phldrT="[Text]" custT="1"/>
      <dgm:spPr/>
      <dgm:t>
        <a:bodyPr/>
        <a:lstStyle/>
        <a:p>
          <a:r>
            <a:rPr lang="en-US" sz="1600" dirty="0"/>
            <a:t>Jim Morel</a:t>
          </a:r>
        </a:p>
        <a:p>
          <a:r>
            <a:rPr lang="en-US" sz="1600" dirty="0"/>
            <a:t>(Executive Director – National Laboratories Programs)</a:t>
          </a:r>
        </a:p>
      </dgm:t>
    </dgm:pt>
    <dgm:pt modelId="{7B475A4E-C2E6-4892-9ABA-CBEF3681D158}" type="parTrans" cxnId="{4986A966-FB1F-4AD0-BF81-BA2DCA6E8859}">
      <dgm:prSet/>
      <dgm:spPr>
        <a:ln w="38100"/>
      </dgm:spPr>
      <dgm:t>
        <a:bodyPr/>
        <a:lstStyle/>
        <a:p>
          <a:endParaRPr lang="en-US"/>
        </a:p>
      </dgm:t>
    </dgm:pt>
    <dgm:pt modelId="{A18355D3-7553-406D-B763-2794403EE605}" type="sibTrans" cxnId="{4986A966-FB1F-4AD0-BF81-BA2DCA6E8859}">
      <dgm:prSet/>
      <dgm:spPr/>
      <dgm:t>
        <a:bodyPr/>
        <a:lstStyle/>
        <a:p>
          <a:endParaRPr lang="en-US"/>
        </a:p>
      </dgm:t>
    </dgm:pt>
    <dgm:pt modelId="{8681A317-B3AE-467E-8220-2CB1E2A1EF44}">
      <dgm:prSet phldrT="[Text]" custT="1"/>
      <dgm:spPr/>
      <dgm:t>
        <a:bodyPr/>
        <a:lstStyle/>
        <a:p>
          <a:r>
            <a:rPr lang="en-US" sz="1600" dirty="0"/>
            <a:t>Janelle Salinas</a:t>
          </a:r>
        </a:p>
        <a:p>
          <a:r>
            <a:rPr lang="en-US" sz="1600" dirty="0"/>
            <a:t>(Director – Business and Workforce Development)</a:t>
          </a:r>
        </a:p>
      </dgm:t>
    </dgm:pt>
    <dgm:pt modelId="{060B8B1A-4AF0-4EAE-8120-199776D61265}" type="parTrans" cxnId="{94D0FCDD-272D-456B-8DFE-F5C28B9029A2}">
      <dgm:prSet/>
      <dgm:spPr>
        <a:ln w="38100"/>
      </dgm:spPr>
      <dgm:t>
        <a:bodyPr/>
        <a:lstStyle/>
        <a:p>
          <a:endParaRPr lang="en-US"/>
        </a:p>
      </dgm:t>
    </dgm:pt>
    <dgm:pt modelId="{F94B37F1-1346-4B59-9749-EC929E23358F}" type="sibTrans" cxnId="{94D0FCDD-272D-456B-8DFE-F5C28B9029A2}">
      <dgm:prSet/>
      <dgm:spPr/>
      <dgm:t>
        <a:bodyPr/>
        <a:lstStyle/>
        <a:p>
          <a:endParaRPr lang="en-US"/>
        </a:p>
      </dgm:t>
    </dgm:pt>
    <dgm:pt modelId="{79CDC651-D890-416A-8292-1B987AA4E8B4}" type="asst">
      <dgm:prSet phldrT="[Text]" custT="1"/>
      <dgm:spPr/>
      <dgm:t>
        <a:bodyPr/>
        <a:lstStyle/>
        <a:p>
          <a:r>
            <a:rPr lang="en-US" sz="1500" dirty="0"/>
            <a:t>Brandi Brown (Administrative Manager)</a:t>
          </a:r>
        </a:p>
      </dgm:t>
    </dgm:pt>
    <dgm:pt modelId="{1F8DF0A0-4F89-45BE-A872-430DEBF3A24A}" type="parTrans" cxnId="{496C2ACE-6946-4A01-8789-28F016D115B5}">
      <dgm:prSet/>
      <dgm:spPr>
        <a:ln w="38100"/>
      </dgm:spPr>
      <dgm:t>
        <a:bodyPr/>
        <a:lstStyle/>
        <a:p>
          <a:endParaRPr lang="en-US"/>
        </a:p>
      </dgm:t>
    </dgm:pt>
    <dgm:pt modelId="{311756C5-3A16-461E-A6B3-D3362DF2F88B}" type="sibTrans" cxnId="{496C2ACE-6946-4A01-8789-28F016D115B5}">
      <dgm:prSet/>
      <dgm:spPr/>
      <dgm:t>
        <a:bodyPr/>
        <a:lstStyle/>
        <a:p>
          <a:endParaRPr lang="en-US"/>
        </a:p>
      </dgm:t>
    </dgm:pt>
    <dgm:pt modelId="{93DFAAA3-695B-45AE-926B-E467351A0D57}">
      <dgm:prSet/>
      <dgm:spPr/>
      <dgm:t>
        <a:bodyPr/>
        <a:lstStyle/>
        <a:p>
          <a:r>
            <a:rPr lang="en-US" dirty="0"/>
            <a:t>Tania Wolf (Engagement Support Specialist)</a:t>
          </a:r>
        </a:p>
      </dgm:t>
    </dgm:pt>
    <dgm:pt modelId="{E5399E00-D141-4769-90D9-20845BE7C5DB}" type="parTrans" cxnId="{AE41CE2A-E467-42B6-B2E1-985B18C0354F}">
      <dgm:prSet/>
      <dgm:spPr>
        <a:ln w="38100"/>
      </dgm:spPr>
      <dgm:t>
        <a:bodyPr/>
        <a:lstStyle/>
        <a:p>
          <a:endParaRPr lang="en-US"/>
        </a:p>
      </dgm:t>
    </dgm:pt>
    <dgm:pt modelId="{CBCB7E92-A979-4730-A24E-DEB764B47D64}" type="sibTrans" cxnId="{AE41CE2A-E467-42B6-B2E1-985B18C0354F}">
      <dgm:prSet/>
      <dgm:spPr/>
      <dgm:t>
        <a:bodyPr/>
        <a:lstStyle/>
        <a:p>
          <a:endParaRPr lang="en-US"/>
        </a:p>
      </dgm:t>
    </dgm:pt>
    <dgm:pt modelId="{694B4126-A0B5-4897-B82B-01DA40E67039}">
      <dgm:prSet/>
      <dgm:spPr/>
      <dgm:t>
        <a:bodyPr/>
        <a:lstStyle/>
        <a:p>
          <a:r>
            <a:rPr lang="en-US" dirty="0"/>
            <a:t>Jennifer House</a:t>
          </a:r>
        </a:p>
        <a:p>
          <a:r>
            <a:rPr lang="en-US" dirty="0"/>
            <a:t> (Program Manager)</a:t>
          </a:r>
        </a:p>
      </dgm:t>
    </dgm:pt>
    <dgm:pt modelId="{FCA4D2C2-1F2F-40F8-93D5-6C2CD1CED633}" type="parTrans" cxnId="{8AA1BFD9-CAAB-4D4D-A6A3-645E45F248AB}">
      <dgm:prSet/>
      <dgm:spPr>
        <a:ln w="38100"/>
      </dgm:spPr>
      <dgm:t>
        <a:bodyPr/>
        <a:lstStyle/>
        <a:p>
          <a:endParaRPr lang="en-US"/>
        </a:p>
      </dgm:t>
    </dgm:pt>
    <dgm:pt modelId="{3DB488BC-9B1B-4E65-8DF7-458D199002A8}" type="sibTrans" cxnId="{8AA1BFD9-CAAB-4D4D-A6A3-645E45F248AB}">
      <dgm:prSet/>
      <dgm:spPr/>
      <dgm:t>
        <a:bodyPr/>
        <a:lstStyle/>
        <a:p>
          <a:endParaRPr lang="en-US"/>
        </a:p>
      </dgm:t>
    </dgm:pt>
    <dgm:pt modelId="{F687178F-F555-48E2-A8FC-280FCB4324AE}">
      <dgm:prSet phldrT="[Text]" custT="1"/>
      <dgm:spPr/>
      <dgm:t>
        <a:bodyPr/>
        <a:lstStyle/>
        <a:p>
          <a:r>
            <a:rPr lang="en-US" sz="1600" dirty="0"/>
            <a:t>Johnny Guelker</a:t>
          </a:r>
        </a:p>
        <a:p>
          <a:r>
            <a:rPr lang="en-US" sz="1600" dirty="0"/>
            <a:t>(Executive Director – Plants &amp; Sites Programs)</a:t>
          </a:r>
        </a:p>
      </dgm:t>
    </dgm:pt>
    <dgm:pt modelId="{EC91D0AA-7859-4E5C-A904-B82523578740}" type="parTrans" cxnId="{BC22FC69-7ACB-4107-A859-45A51CCFEEDB}">
      <dgm:prSet/>
      <dgm:spPr>
        <a:ln w="38100"/>
      </dgm:spPr>
      <dgm:t>
        <a:bodyPr/>
        <a:lstStyle/>
        <a:p>
          <a:endParaRPr lang="en-US"/>
        </a:p>
      </dgm:t>
    </dgm:pt>
    <dgm:pt modelId="{5A256858-E95D-4CF1-9144-A2F0B4F503E2}" type="sibTrans" cxnId="{BC22FC69-7ACB-4107-A859-45A51CCFEEDB}">
      <dgm:prSet/>
      <dgm:spPr/>
      <dgm:t>
        <a:bodyPr/>
        <a:lstStyle/>
        <a:p>
          <a:endParaRPr lang="en-US"/>
        </a:p>
      </dgm:t>
    </dgm:pt>
    <dgm:pt modelId="{B568CB68-4AB5-4099-82F1-482831CC916D}">
      <dgm:prSet phldrT="[Text]" custT="1"/>
      <dgm:spPr/>
      <dgm:t>
        <a:bodyPr/>
        <a:lstStyle/>
        <a:p>
          <a:r>
            <a:rPr lang="en-US" sz="1600" dirty="0"/>
            <a:t>L. Diane Hurtado</a:t>
          </a:r>
        </a:p>
        <a:p>
          <a:r>
            <a:rPr lang="en-US" sz="1600" dirty="0"/>
            <a:t>(Sr. Associate VC - Nuclear Security Initiatives)</a:t>
          </a:r>
        </a:p>
      </dgm:t>
    </dgm:pt>
    <dgm:pt modelId="{83325100-B675-4F71-B7E4-43321CE3D94D}" type="parTrans" cxnId="{FB5193D4-D4EE-4152-966A-FAFE6BC5AEFF}">
      <dgm:prSet/>
      <dgm:spPr/>
      <dgm:t>
        <a:bodyPr/>
        <a:lstStyle/>
        <a:p>
          <a:endParaRPr lang="en-US"/>
        </a:p>
      </dgm:t>
    </dgm:pt>
    <dgm:pt modelId="{296767A8-F834-4C9C-BDC3-87397E34C9BD}" type="sibTrans" cxnId="{FB5193D4-D4EE-4152-966A-FAFE6BC5AEFF}">
      <dgm:prSet/>
      <dgm:spPr/>
      <dgm:t>
        <a:bodyPr/>
        <a:lstStyle/>
        <a:p>
          <a:endParaRPr lang="en-US"/>
        </a:p>
      </dgm:t>
    </dgm:pt>
    <dgm:pt modelId="{F11F6390-D061-4CB7-8493-C2A87559EDD4}">
      <dgm:prSet phldrT="[Text]" custT="1"/>
      <dgm:spPr>
        <a:solidFill>
          <a:srgbClr val="500000"/>
        </a:solidFill>
      </dgm:spPr>
      <dgm:t>
        <a:bodyPr/>
        <a:lstStyle/>
        <a:p>
          <a:r>
            <a:rPr lang="en-US" sz="1600" dirty="0"/>
            <a:t>Marvin Adams</a:t>
          </a:r>
        </a:p>
        <a:p>
          <a:r>
            <a:rPr lang="en-US" sz="1600" dirty="0"/>
            <a:t>Bill Madia</a:t>
          </a:r>
        </a:p>
        <a:p>
          <a:r>
            <a:rPr lang="en-US" sz="1600" dirty="0"/>
            <a:t>(Sr Advisors)</a:t>
          </a:r>
        </a:p>
      </dgm:t>
    </dgm:pt>
    <dgm:pt modelId="{C02EADFE-B9A4-4256-992A-DAF36579B907}" type="parTrans" cxnId="{6DB6E15A-917B-40F9-BA1D-39C59C718586}">
      <dgm:prSet/>
      <dgm:spPr/>
      <dgm:t>
        <a:bodyPr/>
        <a:lstStyle/>
        <a:p>
          <a:endParaRPr lang="en-US"/>
        </a:p>
      </dgm:t>
    </dgm:pt>
    <dgm:pt modelId="{06C9D3A6-5D91-4E9B-987C-5FA6025143D8}" type="sibTrans" cxnId="{6DB6E15A-917B-40F9-BA1D-39C59C718586}">
      <dgm:prSet/>
      <dgm:spPr/>
      <dgm:t>
        <a:bodyPr/>
        <a:lstStyle/>
        <a:p>
          <a:endParaRPr lang="en-US"/>
        </a:p>
      </dgm:t>
    </dgm:pt>
    <dgm:pt modelId="{FC67F3B5-FEDC-44DF-9615-40AC239EAEEC}" type="pres">
      <dgm:prSet presAssocID="{79A13A48-6B7D-449A-AA78-07A863776B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1CE608D-898B-4A50-8347-02AB9E62A1AA}" type="pres">
      <dgm:prSet presAssocID="{2CE466D2-589C-4827-8BD3-C4F1AA23B292}" presName="hierRoot1" presStyleCnt="0">
        <dgm:presLayoutVars>
          <dgm:hierBranch val="init"/>
        </dgm:presLayoutVars>
      </dgm:prSet>
      <dgm:spPr/>
    </dgm:pt>
    <dgm:pt modelId="{CAD2B0C5-4AC2-496F-8D95-C4D741D2FA38}" type="pres">
      <dgm:prSet presAssocID="{2CE466D2-589C-4827-8BD3-C4F1AA23B292}" presName="rootComposite1" presStyleCnt="0"/>
      <dgm:spPr/>
    </dgm:pt>
    <dgm:pt modelId="{BB21F13D-DDA0-410E-8E5B-ABD0F4F9DBA7}" type="pres">
      <dgm:prSet presAssocID="{2CE466D2-589C-4827-8BD3-C4F1AA23B292}" presName="rootText1" presStyleLbl="node0" presStyleIdx="0" presStyleCnt="3" custScaleX="214441" custScaleY="261930" custLinFactY="23618" custLinFactNeighborX="2710" custLinFactNeighborY="100000">
        <dgm:presLayoutVars>
          <dgm:chPref val="3"/>
        </dgm:presLayoutVars>
      </dgm:prSet>
      <dgm:spPr/>
    </dgm:pt>
    <dgm:pt modelId="{037B106B-E1FE-4D6D-8216-8288299B9BF2}" type="pres">
      <dgm:prSet presAssocID="{2CE466D2-589C-4827-8BD3-C4F1AA23B292}" presName="rootConnector1" presStyleLbl="node1" presStyleIdx="0" presStyleCnt="0"/>
      <dgm:spPr/>
    </dgm:pt>
    <dgm:pt modelId="{C8F1FB6D-2637-4A8E-9DC1-50A8DE38EC16}" type="pres">
      <dgm:prSet presAssocID="{2CE466D2-589C-4827-8BD3-C4F1AA23B292}" presName="hierChild2" presStyleCnt="0"/>
      <dgm:spPr/>
    </dgm:pt>
    <dgm:pt modelId="{824B225E-9818-42C5-9C43-8B507761475B}" type="pres">
      <dgm:prSet presAssocID="{EC91D0AA-7859-4E5C-A904-B82523578740}" presName="Name37" presStyleLbl="parChTrans1D2" presStyleIdx="0" presStyleCnt="4"/>
      <dgm:spPr/>
    </dgm:pt>
    <dgm:pt modelId="{3F2B9C24-9734-401B-B0B8-EE289F2B3008}" type="pres">
      <dgm:prSet presAssocID="{F687178F-F555-48E2-A8FC-280FCB4324AE}" presName="hierRoot2" presStyleCnt="0">
        <dgm:presLayoutVars>
          <dgm:hierBranch val="init"/>
        </dgm:presLayoutVars>
      </dgm:prSet>
      <dgm:spPr/>
    </dgm:pt>
    <dgm:pt modelId="{EB07887D-CFF5-4BC5-A37C-CCAE5389AE9D}" type="pres">
      <dgm:prSet presAssocID="{F687178F-F555-48E2-A8FC-280FCB4324AE}" presName="rootComposite" presStyleCnt="0"/>
      <dgm:spPr/>
    </dgm:pt>
    <dgm:pt modelId="{09581F5E-40E9-42C2-A1B7-61E81AF794E7}" type="pres">
      <dgm:prSet presAssocID="{F687178F-F555-48E2-A8FC-280FCB4324AE}" presName="rootText" presStyleLbl="node2" presStyleIdx="0" presStyleCnt="3" custScaleX="274232" custScaleY="225846" custLinFactNeighborY="80599">
        <dgm:presLayoutVars>
          <dgm:chPref val="3"/>
        </dgm:presLayoutVars>
      </dgm:prSet>
      <dgm:spPr/>
    </dgm:pt>
    <dgm:pt modelId="{E601E4E8-0085-4E03-A22C-038032F0DEA8}" type="pres">
      <dgm:prSet presAssocID="{F687178F-F555-48E2-A8FC-280FCB4324AE}" presName="rootConnector" presStyleLbl="node2" presStyleIdx="0" presStyleCnt="3"/>
      <dgm:spPr/>
    </dgm:pt>
    <dgm:pt modelId="{32D6C9C8-86D8-48BD-949B-4A3287CC7902}" type="pres">
      <dgm:prSet presAssocID="{F687178F-F555-48E2-A8FC-280FCB4324AE}" presName="hierChild4" presStyleCnt="0"/>
      <dgm:spPr/>
    </dgm:pt>
    <dgm:pt modelId="{DB6428FD-96A5-4C75-A818-AD4C4A64F714}" type="pres">
      <dgm:prSet presAssocID="{F687178F-F555-48E2-A8FC-280FCB4324AE}" presName="hierChild5" presStyleCnt="0"/>
      <dgm:spPr/>
    </dgm:pt>
    <dgm:pt modelId="{9F38B622-EA30-41FE-9DAA-C89FBF2C77F3}" type="pres">
      <dgm:prSet presAssocID="{7B475A4E-C2E6-4892-9ABA-CBEF3681D158}" presName="Name37" presStyleLbl="parChTrans1D2" presStyleIdx="1" presStyleCnt="4"/>
      <dgm:spPr/>
    </dgm:pt>
    <dgm:pt modelId="{B310AAFA-BB3F-4E19-8508-6A24AA72D325}" type="pres">
      <dgm:prSet presAssocID="{BA9E33F7-CAFD-4798-A010-C86A8D6B8384}" presName="hierRoot2" presStyleCnt="0">
        <dgm:presLayoutVars>
          <dgm:hierBranch/>
        </dgm:presLayoutVars>
      </dgm:prSet>
      <dgm:spPr/>
    </dgm:pt>
    <dgm:pt modelId="{23493CE0-E095-4829-B7BB-0DB9E0F55F19}" type="pres">
      <dgm:prSet presAssocID="{BA9E33F7-CAFD-4798-A010-C86A8D6B8384}" presName="rootComposite" presStyleCnt="0"/>
      <dgm:spPr/>
    </dgm:pt>
    <dgm:pt modelId="{ABDBC580-A92F-450F-8B5C-0E8D18FB3D4F}" type="pres">
      <dgm:prSet presAssocID="{BA9E33F7-CAFD-4798-A010-C86A8D6B8384}" presName="rootText" presStyleLbl="node2" presStyleIdx="1" presStyleCnt="3" custScaleX="336612" custScaleY="246827" custLinFactNeighborX="0" custLinFactNeighborY="82817">
        <dgm:presLayoutVars>
          <dgm:chPref val="3"/>
        </dgm:presLayoutVars>
      </dgm:prSet>
      <dgm:spPr/>
    </dgm:pt>
    <dgm:pt modelId="{A39EBE14-6FE6-450D-8E25-988CFB360ADE}" type="pres">
      <dgm:prSet presAssocID="{BA9E33F7-CAFD-4798-A010-C86A8D6B8384}" presName="rootConnector" presStyleLbl="node2" presStyleIdx="1" presStyleCnt="3"/>
      <dgm:spPr/>
    </dgm:pt>
    <dgm:pt modelId="{88966FC1-0873-4047-830B-7FC2ACBB8696}" type="pres">
      <dgm:prSet presAssocID="{BA9E33F7-CAFD-4798-A010-C86A8D6B8384}" presName="hierChild4" presStyleCnt="0"/>
      <dgm:spPr/>
    </dgm:pt>
    <dgm:pt modelId="{C076D557-945B-4CF0-BCA0-F98664151935}" type="pres">
      <dgm:prSet presAssocID="{FCA4D2C2-1F2F-40F8-93D5-6C2CD1CED633}" presName="Name35" presStyleLbl="parChTrans1D3" presStyleIdx="0" presStyleCnt="2"/>
      <dgm:spPr/>
    </dgm:pt>
    <dgm:pt modelId="{171E387C-5B84-4E72-9D42-C524F160A580}" type="pres">
      <dgm:prSet presAssocID="{694B4126-A0B5-4897-B82B-01DA40E67039}" presName="hierRoot2" presStyleCnt="0">
        <dgm:presLayoutVars>
          <dgm:hierBranch val="init"/>
        </dgm:presLayoutVars>
      </dgm:prSet>
      <dgm:spPr/>
    </dgm:pt>
    <dgm:pt modelId="{AA285C2A-654F-4418-BB22-BB10259D6625}" type="pres">
      <dgm:prSet presAssocID="{694B4126-A0B5-4897-B82B-01DA40E67039}" presName="rootComposite" presStyleCnt="0"/>
      <dgm:spPr/>
    </dgm:pt>
    <dgm:pt modelId="{C7E84059-7352-49D7-ADBB-3FE0A10A5ACA}" type="pres">
      <dgm:prSet presAssocID="{694B4126-A0B5-4897-B82B-01DA40E67039}" presName="rootText" presStyleLbl="node3" presStyleIdx="0" presStyleCnt="2" custScaleX="220458" custScaleY="145295" custLinFactY="100000" custLinFactNeighborX="0" custLinFactNeighborY="114271">
        <dgm:presLayoutVars>
          <dgm:chPref val="3"/>
        </dgm:presLayoutVars>
      </dgm:prSet>
      <dgm:spPr/>
    </dgm:pt>
    <dgm:pt modelId="{12C6490C-9666-48B5-919C-1E35826164CA}" type="pres">
      <dgm:prSet presAssocID="{694B4126-A0B5-4897-B82B-01DA40E67039}" presName="rootConnector" presStyleLbl="node3" presStyleIdx="0" presStyleCnt="2"/>
      <dgm:spPr/>
    </dgm:pt>
    <dgm:pt modelId="{A408D7B8-BE9A-426B-8B71-02B277986BFF}" type="pres">
      <dgm:prSet presAssocID="{694B4126-A0B5-4897-B82B-01DA40E67039}" presName="hierChild4" presStyleCnt="0"/>
      <dgm:spPr/>
    </dgm:pt>
    <dgm:pt modelId="{C219FDBB-CB17-4D18-A016-39260B1CA6D4}" type="pres">
      <dgm:prSet presAssocID="{694B4126-A0B5-4897-B82B-01DA40E67039}" presName="hierChild5" presStyleCnt="0"/>
      <dgm:spPr/>
    </dgm:pt>
    <dgm:pt modelId="{C88D60B3-434E-4147-A903-6160AA392106}" type="pres">
      <dgm:prSet presAssocID="{BA9E33F7-CAFD-4798-A010-C86A8D6B8384}" presName="hierChild5" presStyleCnt="0"/>
      <dgm:spPr/>
    </dgm:pt>
    <dgm:pt modelId="{131AFD81-744F-4587-BDA4-A85D2357B1EC}" type="pres">
      <dgm:prSet presAssocID="{060B8B1A-4AF0-4EAE-8120-199776D61265}" presName="Name37" presStyleLbl="parChTrans1D2" presStyleIdx="2" presStyleCnt="4"/>
      <dgm:spPr/>
    </dgm:pt>
    <dgm:pt modelId="{E6D735C3-CF47-4F2F-9E9C-D181FA5C5C71}" type="pres">
      <dgm:prSet presAssocID="{8681A317-B3AE-467E-8220-2CB1E2A1EF44}" presName="hierRoot2" presStyleCnt="0">
        <dgm:presLayoutVars>
          <dgm:hierBranch/>
        </dgm:presLayoutVars>
      </dgm:prSet>
      <dgm:spPr/>
    </dgm:pt>
    <dgm:pt modelId="{C8E5192B-F89A-4D59-9018-32ECF944B6F6}" type="pres">
      <dgm:prSet presAssocID="{8681A317-B3AE-467E-8220-2CB1E2A1EF44}" presName="rootComposite" presStyleCnt="0"/>
      <dgm:spPr/>
    </dgm:pt>
    <dgm:pt modelId="{ED7C36BC-0669-4CFB-AE95-D2EEF702EE8C}" type="pres">
      <dgm:prSet presAssocID="{8681A317-B3AE-467E-8220-2CB1E2A1EF44}" presName="rootText" presStyleLbl="node2" presStyleIdx="2" presStyleCnt="3" custScaleX="328267" custScaleY="262418" custLinFactNeighborY="80599">
        <dgm:presLayoutVars>
          <dgm:chPref val="3"/>
        </dgm:presLayoutVars>
      </dgm:prSet>
      <dgm:spPr/>
    </dgm:pt>
    <dgm:pt modelId="{10B23670-0B8D-4CFE-9109-1DB94ECEC534}" type="pres">
      <dgm:prSet presAssocID="{8681A317-B3AE-467E-8220-2CB1E2A1EF44}" presName="rootConnector" presStyleLbl="node2" presStyleIdx="2" presStyleCnt="3"/>
      <dgm:spPr/>
    </dgm:pt>
    <dgm:pt modelId="{2C66C383-A8ED-47E1-9A37-1108B071F026}" type="pres">
      <dgm:prSet presAssocID="{8681A317-B3AE-467E-8220-2CB1E2A1EF44}" presName="hierChild4" presStyleCnt="0"/>
      <dgm:spPr/>
    </dgm:pt>
    <dgm:pt modelId="{07DEAF1D-83EA-4879-A373-AF60DF84D7A5}" type="pres">
      <dgm:prSet presAssocID="{E5399E00-D141-4769-90D9-20845BE7C5DB}" presName="Name35" presStyleLbl="parChTrans1D3" presStyleIdx="1" presStyleCnt="2"/>
      <dgm:spPr/>
    </dgm:pt>
    <dgm:pt modelId="{D3123769-6568-4584-A8AE-2B52BE20E14B}" type="pres">
      <dgm:prSet presAssocID="{93DFAAA3-695B-45AE-926B-E467351A0D57}" presName="hierRoot2" presStyleCnt="0">
        <dgm:presLayoutVars>
          <dgm:hierBranch val="init"/>
        </dgm:presLayoutVars>
      </dgm:prSet>
      <dgm:spPr/>
    </dgm:pt>
    <dgm:pt modelId="{89EDF234-78EB-4F39-88A5-DC9E3E8F54BC}" type="pres">
      <dgm:prSet presAssocID="{93DFAAA3-695B-45AE-926B-E467351A0D57}" presName="rootComposite" presStyleCnt="0"/>
      <dgm:spPr/>
    </dgm:pt>
    <dgm:pt modelId="{60EE7863-C4FE-4B06-926D-AC1E55302A1B}" type="pres">
      <dgm:prSet presAssocID="{93DFAAA3-695B-45AE-926B-E467351A0D57}" presName="rootText" presStyleLbl="node3" presStyleIdx="1" presStyleCnt="2" custScaleX="193875" custScaleY="225431" custLinFactY="79170" custLinFactNeighborX="206" custLinFactNeighborY="100000">
        <dgm:presLayoutVars>
          <dgm:chPref val="3"/>
        </dgm:presLayoutVars>
      </dgm:prSet>
      <dgm:spPr/>
    </dgm:pt>
    <dgm:pt modelId="{0BA5192A-1684-41F1-803E-11709980AC20}" type="pres">
      <dgm:prSet presAssocID="{93DFAAA3-695B-45AE-926B-E467351A0D57}" presName="rootConnector" presStyleLbl="node3" presStyleIdx="1" presStyleCnt="2"/>
      <dgm:spPr/>
    </dgm:pt>
    <dgm:pt modelId="{8F050E0F-A71D-4B77-91C3-8EF77233E280}" type="pres">
      <dgm:prSet presAssocID="{93DFAAA3-695B-45AE-926B-E467351A0D57}" presName="hierChild4" presStyleCnt="0"/>
      <dgm:spPr/>
    </dgm:pt>
    <dgm:pt modelId="{3678C166-8F44-4E7A-9AA9-6833CDCEA014}" type="pres">
      <dgm:prSet presAssocID="{93DFAAA3-695B-45AE-926B-E467351A0D57}" presName="hierChild5" presStyleCnt="0"/>
      <dgm:spPr/>
    </dgm:pt>
    <dgm:pt modelId="{83A4E3F9-1FE4-44FD-AE46-2DE1592609E5}" type="pres">
      <dgm:prSet presAssocID="{8681A317-B3AE-467E-8220-2CB1E2A1EF44}" presName="hierChild5" presStyleCnt="0"/>
      <dgm:spPr/>
    </dgm:pt>
    <dgm:pt modelId="{E3700C9A-0297-492A-BF0A-9F63F74E0BBB}" type="pres">
      <dgm:prSet presAssocID="{2CE466D2-589C-4827-8BD3-C4F1AA23B292}" presName="hierChild3" presStyleCnt="0"/>
      <dgm:spPr/>
    </dgm:pt>
    <dgm:pt modelId="{F0BE1FCA-C186-4474-AE54-9865FF38799D}" type="pres">
      <dgm:prSet presAssocID="{1F8DF0A0-4F89-45BE-A872-430DEBF3A24A}" presName="Name111" presStyleLbl="parChTrans1D2" presStyleIdx="3" presStyleCnt="4"/>
      <dgm:spPr/>
    </dgm:pt>
    <dgm:pt modelId="{0300CE75-863A-49BA-8CC0-7BC165252BEE}" type="pres">
      <dgm:prSet presAssocID="{79CDC651-D890-416A-8292-1B987AA4E8B4}" presName="hierRoot3" presStyleCnt="0">
        <dgm:presLayoutVars>
          <dgm:hierBranch val="l"/>
        </dgm:presLayoutVars>
      </dgm:prSet>
      <dgm:spPr/>
    </dgm:pt>
    <dgm:pt modelId="{F984403D-D790-4F1D-B953-30A39C80C2AF}" type="pres">
      <dgm:prSet presAssocID="{79CDC651-D890-416A-8292-1B987AA4E8B4}" presName="rootComposite3" presStyleCnt="0"/>
      <dgm:spPr/>
    </dgm:pt>
    <dgm:pt modelId="{7BE23114-0863-4DF2-AFC7-D8AB0CEACE19}" type="pres">
      <dgm:prSet presAssocID="{79CDC651-D890-416A-8292-1B987AA4E8B4}" presName="rootText3" presStyleLbl="asst1" presStyleIdx="0" presStyleCnt="1" custScaleX="201225" custScaleY="219996" custLinFactX="-100000" custLinFactNeighborX="-108443" custLinFactNeighborY="47237">
        <dgm:presLayoutVars>
          <dgm:chPref val="3"/>
        </dgm:presLayoutVars>
      </dgm:prSet>
      <dgm:spPr/>
    </dgm:pt>
    <dgm:pt modelId="{FDE1426E-514A-4D94-BAC0-F088BF94477D}" type="pres">
      <dgm:prSet presAssocID="{79CDC651-D890-416A-8292-1B987AA4E8B4}" presName="rootConnector3" presStyleLbl="asst1" presStyleIdx="0" presStyleCnt="1"/>
      <dgm:spPr/>
    </dgm:pt>
    <dgm:pt modelId="{21A644CF-3C4B-4347-A112-229B85DF031A}" type="pres">
      <dgm:prSet presAssocID="{79CDC651-D890-416A-8292-1B987AA4E8B4}" presName="hierChild6" presStyleCnt="0"/>
      <dgm:spPr/>
    </dgm:pt>
    <dgm:pt modelId="{5586A7AD-0372-4E21-AE65-F79E7F3F2120}" type="pres">
      <dgm:prSet presAssocID="{79CDC651-D890-416A-8292-1B987AA4E8B4}" presName="hierChild7" presStyleCnt="0"/>
      <dgm:spPr/>
    </dgm:pt>
    <dgm:pt modelId="{B2B9BD75-4B0D-4916-8721-B3C37BA907B7}" type="pres">
      <dgm:prSet presAssocID="{B568CB68-4AB5-4099-82F1-482831CC916D}" presName="hierRoot1" presStyleCnt="0">
        <dgm:presLayoutVars>
          <dgm:hierBranch val="init"/>
        </dgm:presLayoutVars>
      </dgm:prSet>
      <dgm:spPr/>
    </dgm:pt>
    <dgm:pt modelId="{CFE4FE98-A2F9-4D04-BEFF-40FBD0C1A1AD}" type="pres">
      <dgm:prSet presAssocID="{B568CB68-4AB5-4099-82F1-482831CC916D}" presName="rootComposite1" presStyleCnt="0"/>
      <dgm:spPr/>
    </dgm:pt>
    <dgm:pt modelId="{0C844C3F-D114-4265-8519-0E1FC67EE619}" type="pres">
      <dgm:prSet presAssocID="{B568CB68-4AB5-4099-82F1-482831CC916D}" presName="rootText1" presStyleLbl="node0" presStyleIdx="1" presStyleCnt="3" custScaleX="214441" custScaleY="274069" custLinFactX="-100000" custLinFactY="-100000" custLinFactNeighborX="-135441" custLinFactNeighborY="-174833">
        <dgm:presLayoutVars>
          <dgm:chPref val="3"/>
        </dgm:presLayoutVars>
      </dgm:prSet>
      <dgm:spPr/>
    </dgm:pt>
    <dgm:pt modelId="{EDF74260-E897-4DE0-99F5-271B52BC04DA}" type="pres">
      <dgm:prSet presAssocID="{B568CB68-4AB5-4099-82F1-482831CC916D}" presName="rootConnector1" presStyleLbl="node1" presStyleIdx="0" presStyleCnt="0"/>
      <dgm:spPr/>
    </dgm:pt>
    <dgm:pt modelId="{AA2F6AFF-0CDF-4E39-B8E1-A700B7EC04FA}" type="pres">
      <dgm:prSet presAssocID="{B568CB68-4AB5-4099-82F1-482831CC916D}" presName="hierChild2" presStyleCnt="0"/>
      <dgm:spPr/>
    </dgm:pt>
    <dgm:pt modelId="{7A112740-6741-4F69-B8EE-A8ADBA58AF02}" type="pres">
      <dgm:prSet presAssocID="{B568CB68-4AB5-4099-82F1-482831CC916D}" presName="hierChild3" presStyleCnt="0"/>
      <dgm:spPr/>
    </dgm:pt>
    <dgm:pt modelId="{9E4969CE-4785-4487-B391-97E65C92EEE6}" type="pres">
      <dgm:prSet presAssocID="{F11F6390-D061-4CB7-8493-C2A87559EDD4}" presName="hierRoot1" presStyleCnt="0">
        <dgm:presLayoutVars>
          <dgm:hierBranch val="init"/>
        </dgm:presLayoutVars>
      </dgm:prSet>
      <dgm:spPr/>
    </dgm:pt>
    <dgm:pt modelId="{A4953848-2C7B-4DED-8EFB-F8ADCF0CF1C6}" type="pres">
      <dgm:prSet presAssocID="{F11F6390-D061-4CB7-8493-C2A87559EDD4}" presName="rootComposite1" presStyleCnt="0"/>
      <dgm:spPr/>
    </dgm:pt>
    <dgm:pt modelId="{500CB3CD-C3AA-444F-AF3F-4D6421289403}" type="pres">
      <dgm:prSet presAssocID="{F11F6390-D061-4CB7-8493-C2A87559EDD4}" presName="rootText1" presStyleLbl="node0" presStyleIdx="2" presStyleCnt="3" custScaleX="244776" custScaleY="261055" custLinFactX="-364329" custLinFactNeighborX="-400000" custLinFactNeighborY="-55275">
        <dgm:presLayoutVars>
          <dgm:chPref val="3"/>
        </dgm:presLayoutVars>
      </dgm:prSet>
      <dgm:spPr/>
    </dgm:pt>
    <dgm:pt modelId="{AF125DFD-E15C-45B9-AEBA-556FECAA92CF}" type="pres">
      <dgm:prSet presAssocID="{F11F6390-D061-4CB7-8493-C2A87559EDD4}" presName="rootConnector1" presStyleLbl="node1" presStyleIdx="0" presStyleCnt="0"/>
      <dgm:spPr/>
    </dgm:pt>
    <dgm:pt modelId="{20097407-DAC0-4950-B03A-A6225A0298B1}" type="pres">
      <dgm:prSet presAssocID="{F11F6390-D061-4CB7-8493-C2A87559EDD4}" presName="hierChild2" presStyleCnt="0"/>
      <dgm:spPr/>
    </dgm:pt>
    <dgm:pt modelId="{F08E2E0A-54D8-46BC-A817-F291C4941C4F}" type="pres">
      <dgm:prSet presAssocID="{F11F6390-D061-4CB7-8493-C2A87559EDD4}" presName="hierChild3" presStyleCnt="0"/>
      <dgm:spPr/>
    </dgm:pt>
  </dgm:ptLst>
  <dgm:cxnLst>
    <dgm:cxn modelId="{EC7A1B02-A8FB-4C47-A37A-6608C7867ABD}" type="presOf" srcId="{BA9E33F7-CAFD-4798-A010-C86A8D6B8384}" destId="{A39EBE14-6FE6-450D-8E25-988CFB360ADE}" srcOrd="1" destOrd="0" presId="urn:microsoft.com/office/officeart/2005/8/layout/orgChart1"/>
    <dgm:cxn modelId="{37643503-2AFA-423A-AC68-98B039BBCF8B}" type="presOf" srcId="{F687178F-F555-48E2-A8FC-280FCB4324AE}" destId="{09581F5E-40E9-42C2-A1B7-61E81AF794E7}" srcOrd="0" destOrd="0" presId="urn:microsoft.com/office/officeart/2005/8/layout/orgChart1"/>
    <dgm:cxn modelId="{2C3F0510-E3D6-4113-BAE9-584293FEC14B}" type="presOf" srcId="{BA9E33F7-CAFD-4798-A010-C86A8D6B8384}" destId="{ABDBC580-A92F-450F-8B5C-0E8D18FB3D4F}" srcOrd="0" destOrd="0" presId="urn:microsoft.com/office/officeart/2005/8/layout/orgChart1"/>
    <dgm:cxn modelId="{EE283B10-C718-4C47-A32A-0A12F37DB185}" type="presOf" srcId="{2CE466D2-589C-4827-8BD3-C4F1AA23B292}" destId="{037B106B-E1FE-4D6D-8216-8288299B9BF2}" srcOrd="1" destOrd="0" presId="urn:microsoft.com/office/officeart/2005/8/layout/orgChart1"/>
    <dgm:cxn modelId="{71CD0911-DEE6-46ED-9946-96F82AAD866D}" type="presOf" srcId="{B568CB68-4AB5-4099-82F1-482831CC916D}" destId="{0C844C3F-D114-4265-8519-0E1FC67EE619}" srcOrd="0" destOrd="0" presId="urn:microsoft.com/office/officeart/2005/8/layout/orgChart1"/>
    <dgm:cxn modelId="{876DA013-004A-43E6-A4DF-1F10C40F2790}" type="presOf" srcId="{2CE466D2-589C-4827-8BD3-C4F1AA23B292}" destId="{BB21F13D-DDA0-410E-8E5B-ABD0F4F9DBA7}" srcOrd="0" destOrd="0" presId="urn:microsoft.com/office/officeart/2005/8/layout/orgChart1"/>
    <dgm:cxn modelId="{80B6031D-93BC-4413-9C39-15021B8ACC11}" type="presOf" srcId="{EC91D0AA-7859-4E5C-A904-B82523578740}" destId="{824B225E-9818-42C5-9C43-8B507761475B}" srcOrd="0" destOrd="0" presId="urn:microsoft.com/office/officeart/2005/8/layout/orgChart1"/>
    <dgm:cxn modelId="{264F5923-8BEF-46A7-B36B-CB28A98A614C}" type="presOf" srcId="{694B4126-A0B5-4897-B82B-01DA40E67039}" destId="{12C6490C-9666-48B5-919C-1E35826164CA}" srcOrd="1" destOrd="0" presId="urn:microsoft.com/office/officeart/2005/8/layout/orgChart1"/>
    <dgm:cxn modelId="{AE41CE2A-E467-42B6-B2E1-985B18C0354F}" srcId="{8681A317-B3AE-467E-8220-2CB1E2A1EF44}" destId="{93DFAAA3-695B-45AE-926B-E467351A0D57}" srcOrd="0" destOrd="0" parTransId="{E5399E00-D141-4769-90D9-20845BE7C5DB}" sibTransId="{CBCB7E92-A979-4730-A24E-DEB764B47D64}"/>
    <dgm:cxn modelId="{1CE3E237-8C48-48C6-A745-19AF3FD2AA30}" type="presOf" srcId="{FCA4D2C2-1F2F-40F8-93D5-6C2CD1CED633}" destId="{C076D557-945B-4CF0-BCA0-F98664151935}" srcOrd="0" destOrd="0" presId="urn:microsoft.com/office/officeart/2005/8/layout/orgChart1"/>
    <dgm:cxn modelId="{4986A966-FB1F-4AD0-BF81-BA2DCA6E8859}" srcId="{2CE466D2-589C-4827-8BD3-C4F1AA23B292}" destId="{BA9E33F7-CAFD-4798-A010-C86A8D6B8384}" srcOrd="2" destOrd="0" parTransId="{7B475A4E-C2E6-4892-9ABA-CBEF3681D158}" sibTransId="{A18355D3-7553-406D-B763-2794403EE605}"/>
    <dgm:cxn modelId="{BC22FC69-7ACB-4107-A859-45A51CCFEEDB}" srcId="{2CE466D2-589C-4827-8BD3-C4F1AA23B292}" destId="{F687178F-F555-48E2-A8FC-280FCB4324AE}" srcOrd="1" destOrd="0" parTransId="{EC91D0AA-7859-4E5C-A904-B82523578740}" sibTransId="{5A256858-E95D-4CF1-9144-A2F0B4F503E2}"/>
    <dgm:cxn modelId="{3EE7D14A-1807-4DD9-91AD-920A4D4FB798}" type="presOf" srcId="{B568CB68-4AB5-4099-82F1-482831CC916D}" destId="{EDF74260-E897-4DE0-99F5-271B52BC04DA}" srcOrd="1" destOrd="0" presId="urn:microsoft.com/office/officeart/2005/8/layout/orgChart1"/>
    <dgm:cxn modelId="{44CCBB50-FF5F-4918-A9ED-571D64BA1A87}" type="presOf" srcId="{79A13A48-6B7D-449A-AA78-07A863776B84}" destId="{FC67F3B5-FEDC-44DF-9615-40AC239EAEEC}" srcOrd="0" destOrd="0" presId="urn:microsoft.com/office/officeart/2005/8/layout/orgChart1"/>
    <dgm:cxn modelId="{6DB6E15A-917B-40F9-BA1D-39C59C718586}" srcId="{79A13A48-6B7D-449A-AA78-07A863776B84}" destId="{F11F6390-D061-4CB7-8493-C2A87559EDD4}" srcOrd="2" destOrd="0" parTransId="{C02EADFE-B9A4-4256-992A-DAF36579B907}" sibTransId="{06C9D3A6-5D91-4E9B-987C-5FA6025143D8}"/>
    <dgm:cxn modelId="{4053128A-6510-4588-9F42-05452FAE7DB8}" type="presOf" srcId="{F687178F-F555-48E2-A8FC-280FCB4324AE}" destId="{E601E4E8-0085-4E03-A22C-038032F0DEA8}" srcOrd="1" destOrd="0" presId="urn:microsoft.com/office/officeart/2005/8/layout/orgChart1"/>
    <dgm:cxn modelId="{573CF394-DF1F-4F4D-A9A9-F68B88D1A1FF}" type="presOf" srcId="{93DFAAA3-695B-45AE-926B-E467351A0D57}" destId="{0BA5192A-1684-41F1-803E-11709980AC20}" srcOrd="1" destOrd="0" presId="urn:microsoft.com/office/officeart/2005/8/layout/orgChart1"/>
    <dgm:cxn modelId="{D10252AC-DB5A-4C4F-821F-1EB1EC6B9EAD}" type="presOf" srcId="{79CDC651-D890-416A-8292-1B987AA4E8B4}" destId="{7BE23114-0863-4DF2-AFC7-D8AB0CEACE19}" srcOrd="0" destOrd="0" presId="urn:microsoft.com/office/officeart/2005/8/layout/orgChart1"/>
    <dgm:cxn modelId="{1FD4BDB9-8F2B-40E9-8890-8C52B34A8150}" type="presOf" srcId="{E5399E00-D141-4769-90D9-20845BE7C5DB}" destId="{07DEAF1D-83EA-4879-A373-AF60DF84D7A5}" srcOrd="0" destOrd="0" presId="urn:microsoft.com/office/officeart/2005/8/layout/orgChart1"/>
    <dgm:cxn modelId="{BC63FEBD-B5F6-4E9D-9FD8-053E20E06ECA}" type="presOf" srcId="{8681A317-B3AE-467E-8220-2CB1E2A1EF44}" destId="{10B23670-0B8D-4CFE-9109-1DB94ECEC534}" srcOrd="1" destOrd="0" presId="urn:microsoft.com/office/officeart/2005/8/layout/orgChart1"/>
    <dgm:cxn modelId="{496C2ACE-6946-4A01-8789-28F016D115B5}" srcId="{2CE466D2-589C-4827-8BD3-C4F1AA23B292}" destId="{79CDC651-D890-416A-8292-1B987AA4E8B4}" srcOrd="0" destOrd="0" parTransId="{1F8DF0A0-4F89-45BE-A872-430DEBF3A24A}" sibTransId="{311756C5-3A16-461E-A6B3-D3362DF2F88B}"/>
    <dgm:cxn modelId="{6F9ADFD0-7828-4CFA-AD1C-C2859FD201AF}" type="presOf" srcId="{694B4126-A0B5-4897-B82B-01DA40E67039}" destId="{C7E84059-7352-49D7-ADBB-3FE0A10A5ACA}" srcOrd="0" destOrd="0" presId="urn:microsoft.com/office/officeart/2005/8/layout/orgChart1"/>
    <dgm:cxn modelId="{FB5193D4-D4EE-4152-966A-FAFE6BC5AEFF}" srcId="{79A13A48-6B7D-449A-AA78-07A863776B84}" destId="{B568CB68-4AB5-4099-82F1-482831CC916D}" srcOrd="1" destOrd="0" parTransId="{83325100-B675-4F71-B7E4-43321CE3D94D}" sibTransId="{296767A8-F834-4C9C-BDC3-87397E34C9BD}"/>
    <dgm:cxn modelId="{F39EB7D7-C542-4319-968D-1FCD960DC81E}" type="presOf" srcId="{93DFAAA3-695B-45AE-926B-E467351A0D57}" destId="{60EE7863-C4FE-4B06-926D-AC1E55302A1B}" srcOrd="0" destOrd="0" presId="urn:microsoft.com/office/officeart/2005/8/layout/orgChart1"/>
    <dgm:cxn modelId="{8AA1BFD9-CAAB-4D4D-A6A3-645E45F248AB}" srcId="{BA9E33F7-CAFD-4798-A010-C86A8D6B8384}" destId="{694B4126-A0B5-4897-B82B-01DA40E67039}" srcOrd="0" destOrd="0" parTransId="{FCA4D2C2-1F2F-40F8-93D5-6C2CD1CED633}" sibTransId="{3DB488BC-9B1B-4E65-8DF7-458D199002A8}"/>
    <dgm:cxn modelId="{002140DB-BDAF-4987-889C-0E54FC777E9D}" type="presOf" srcId="{060B8B1A-4AF0-4EAE-8120-199776D61265}" destId="{131AFD81-744F-4587-BDA4-A85D2357B1EC}" srcOrd="0" destOrd="0" presId="urn:microsoft.com/office/officeart/2005/8/layout/orgChart1"/>
    <dgm:cxn modelId="{94D0FCDD-272D-456B-8DFE-F5C28B9029A2}" srcId="{2CE466D2-589C-4827-8BD3-C4F1AA23B292}" destId="{8681A317-B3AE-467E-8220-2CB1E2A1EF44}" srcOrd="3" destOrd="0" parTransId="{060B8B1A-4AF0-4EAE-8120-199776D61265}" sibTransId="{F94B37F1-1346-4B59-9749-EC929E23358F}"/>
    <dgm:cxn modelId="{2664FDE1-598A-4275-B95E-4A4D3306E6A9}" type="presOf" srcId="{F11F6390-D061-4CB7-8493-C2A87559EDD4}" destId="{500CB3CD-C3AA-444F-AF3F-4D6421289403}" srcOrd="0" destOrd="0" presId="urn:microsoft.com/office/officeart/2005/8/layout/orgChart1"/>
    <dgm:cxn modelId="{5F228EE3-F4AB-4499-84BE-AE55D979EFD9}" srcId="{79A13A48-6B7D-449A-AA78-07A863776B84}" destId="{2CE466D2-589C-4827-8BD3-C4F1AA23B292}" srcOrd="0" destOrd="0" parTransId="{F1B8E262-DD82-492C-8582-34C565B3454D}" sibTransId="{C2A4F319-E433-49C0-85DF-8EE878AE1199}"/>
    <dgm:cxn modelId="{C9B2EFE9-574D-4F00-957E-4858277A8EB4}" type="presOf" srcId="{8681A317-B3AE-467E-8220-2CB1E2A1EF44}" destId="{ED7C36BC-0669-4CFB-AE95-D2EEF702EE8C}" srcOrd="0" destOrd="0" presId="urn:microsoft.com/office/officeart/2005/8/layout/orgChart1"/>
    <dgm:cxn modelId="{FF42C4ED-D245-4F3F-997F-EA6A9711DC26}" type="presOf" srcId="{1F8DF0A0-4F89-45BE-A872-430DEBF3A24A}" destId="{F0BE1FCA-C186-4474-AE54-9865FF38799D}" srcOrd="0" destOrd="0" presId="urn:microsoft.com/office/officeart/2005/8/layout/orgChart1"/>
    <dgm:cxn modelId="{099408F1-CFB8-4E44-BBFF-18E3B3BDD9A9}" type="presOf" srcId="{F11F6390-D061-4CB7-8493-C2A87559EDD4}" destId="{AF125DFD-E15C-45B9-AEBA-556FECAA92CF}" srcOrd="1" destOrd="0" presId="urn:microsoft.com/office/officeart/2005/8/layout/orgChart1"/>
    <dgm:cxn modelId="{3312ADF7-795A-4EDA-9723-28832FA2D7FC}" type="presOf" srcId="{7B475A4E-C2E6-4892-9ABA-CBEF3681D158}" destId="{9F38B622-EA30-41FE-9DAA-C89FBF2C77F3}" srcOrd="0" destOrd="0" presId="urn:microsoft.com/office/officeart/2005/8/layout/orgChart1"/>
    <dgm:cxn modelId="{69D664FE-D70F-46FF-9568-F7D2F6522305}" type="presOf" srcId="{79CDC651-D890-416A-8292-1B987AA4E8B4}" destId="{FDE1426E-514A-4D94-BAC0-F088BF94477D}" srcOrd="1" destOrd="0" presId="urn:microsoft.com/office/officeart/2005/8/layout/orgChart1"/>
    <dgm:cxn modelId="{CFFFF6FA-7D9F-43D8-AD6C-F6C0FDFE1EF7}" type="presParOf" srcId="{FC67F3B5-FEDC-44DF-9615-40AC239EAEEC}" destId="{A1CE608D-898B-4A50-8347-02AB9E62A1AA}" srcOrd="0" destOrd="0" presId="urn:microsoft.com/office/officeart/2005/8/layout/orgChart1"/>
    <dgm:cxn modelId="{CEBC3B48-4356-4567-BB9B-6A8B70592349}" type="presParOf" srcId="{A1CE608D-898B-4A50-8347-02AB9E62A1AA}" destId="{CAD2B0C5-4AC2-496F-8D95-C4D741D2FA38}" srcOrd="0" destOrd="0" presId="urn:microsoft.com/office/officeart/2005/8/layout/orgChart1"/>
    <dgm:cxn modelId="{A8AA25DD-EE5C-4821-A4C5-B3095373549B}" type="presParOf" srcId="{CAD2B0C5-4AC2-496F-8D95-C4D741D2FA38}" destId="{BB21F13D-DDA0-410E-8E5B-ABD0F4F9DBA7}" srcOrd="0" destOrd="0" presId="urn:microsoft.com/office/officeart/2005/8/layout/orgChart1"/>
    <dgm:cxn modelId="{CFD71D3F-97CA-40B0-9714-7CBC3A17B705}" type="presParOf" srcId="{CAD2B0C5-4AC2-496F-8D95-C4D741D2FA38}" destId="{037B106B-E1FE-4D6D-8216-8288299B9BF2}" srcOrd="1" destOrd="0" presId="urn:microsoft.com/office/officeart/2005/8/layout/orgChart1"/>
    <dgm:cxn modelId="{8917C9F3-24F2-470F-B18F-13FC2065C90F}" type="presParOf" srcId="{A1CE608D-898B-4A50-8347-02AB9E62A1AA}" destId="{C8F1FB6D-2637-4A8E-9DC1-50A8DE38EC16}" srcOrd="1" destOrd="0" presId="urn:microsoft.com/office/officeart/2005/8/layout/orgChart1"/>
    <dgm:cxn modelId="{8D3F4B0C-0B44-4D6D-81E5-583D281A3E89}" type="presParOf" srcId="{C8F1FB6D-2637-4A8E-9DC1-50A8DE38EC16}" destId="{824B225E-9818-42C5-9C43-8B507761475B}" srcOrd="0" destOrd="0" presId="urn:microsoft.com/office/officeart/2005/8/layout/orgChart1"/>
    <dgm:cxn modelId="{2E3F7765-9F6F-4BF4-B1CE-3EE86CD95E45}" type="presParOf" srcId="{C8F1FB6D-2637-4A8E-9DC1-50A8DE38EC16}" destId="{3F2B9C24-9734-401B-B0B8-EE289F2B3008}" srcOrd="1" destOrd="0" presId="urn:microsoft.com/office/officeart/2005/8/layout/orgChart1"/>
    <dgm:cxn modelId="{07D2F218-D311-435E-9F85-9F29829FB59C}" type="presParOf" srcId="{3F2B9C24-9734-401B-B0B8-EE289F2B3008}" destId="{EB07887D-CFF5-4BC5-A37C-CCAE5389AE9D}" srcOrd="0" destOrd="0" presId="urn:microsoft.com/office/officeart/2005/8/layout/orgChart1"/>
    <dgm:cxn modelId="{6F1E8AF2-7DEC-479E-96B1-974FE7DAC3E2}" type="presParOf" srcId="{EB07887D-CFF5-4BC5-A37C-CCAE5389AE9D}" destId="{09581F5E-40E9-42C2-A1B7-61E81AF794E7}" srcOrd="0" destOrd="0" presId="urn:microsoft.com/office/officeart/2005/8/layout/orgChart1"/>
    <dgm:cxn modelId="{29C5C391-982A-4E88-B5F4-25EC2329824D}" type="presParOf" srcId="{EB07887D-CFF5-4BC5-A37C-CCAE5389AE9D}" destId="{E601E4E8-0085-4E03-A22C-038032F0DEA8}" srcOrd="1" destOrd="0" presId="urn:microsoft.com/office/officeart/2005/8/layout/orgChart1"/>
    <dgm:cxn modelId="{358BC272-8348-41D5-B4D7-6BEEB3FA097E}" type="presParOf" srcId="{3F2B9C24-9734-401B-B0B8-EE289F2B3008}" destId="{32D6C9C8-86D8-48BD-949B-4A3287CC7902}" srcOrd="1" destOrd="0" presId="urn:microsoft.com/office/officeart/2005/8/layout/orgChart1"/>
    <dgm:cxn modelId="{15796D5D-4A9B-4213-B86E-1F68B3667221}" type="presParOf" srcId="{3F2B9C24-9734-401B-B0B8-EE289F2B3008}" destId="{DB6428FD-96A5-4C75-A818-AD4C4A64F714}" srcOrd="2" destOrd="0" presId="urn:microsoft.com/office/officeart/2005/8/layout/orgChart1"/>
    <dgm:cxn modelId="{11BBEAF2-07C4-4EF2-8574-123AE99852F3}" type="presParOf" srcId="{C8F1FB6D-2637-4A8E-9DC1-50A8DE38EC16}" destId="{9F38B622-EA30-41FE-9DAA-C89FBF2C77F3}" srcOrd="2" destOrd="0" presId="urn:microsoft.com/office/officeart/2005/8/layout/orgChart1"/>
    <dgm:cxn modelId="{E6965667-6029-43F3-94D3-0D439821C8B1}" type="presParOf" srcId="{C8F1FB6D-2637-4A8E-9DC1-50A8DE38EC16}" destId="{B310AAFA-BB3F-4E19-8508-6A24AA72D325}" srcOrd="3" destOrd="0" presId="urn:microsoft.com/office/officeart/2005/8/layout/orgChart1"/>
    <dgm:cxn modelId="{E47F98B3-19C2-4F26-B6B0-FFCC06BFE52C}" type="presParOf" srcId="{B310AAFA-BB3F-4E19-8508-6A24AA72D325}" destId="{23493CE0-E095-4829-B7BB-0DB9E0F55F19}" srcOrd="0" destOrd="0" presId="urn:microsoft.com/office/officeart/2005/8/layout/orgChart1"/>
    <dgm:cxn modelId="{A3798E47-A856-4ED6-8690-205B2ED46121}" type="presParOf" srcId="{23493CE0-E095-4829-B7BB-0DB9E0F55F19}" destId="{ABDBC580-A92F-450F-8B5C-0E8D18FB3D4F}" srcOrd="0" destOrd="0" presId="urn:microsoft.com/office/officeart/2005/8/layout/orgChart1"/>
    <dgm:cxn modelId="{10AE8ADA-B9D5-4E13-BB89-2467F93B5645}" type="presParOf" srcId="{23493CE0-E095-4829-B7BB-0DB9E0F55F19}" destId="{A39EBE14-6FE6-450D-8E25-988CFB360ADE}" srcOrd="1" destOrd="0" presId="urn:microsoft.com/office/officeart/2005/8/layout/orgChart1"/>
    <dgm:cxn modelId="{61B2D4F0-C796-43F0-A1F0-E5F2121DD65B}" type="presParOf" srcId="{B310AAFA-BB3F-4E19-8508-6A24AA72D325}" destId="{88966FC1-0873-4047-830B-7FC2ACBB8696}" srcOrd="1" destOrd="0" presId="urn:microsoft.com/office/officeart/2005/8/layout/orgChart1"/>
    <dgm:cxn modelId="{224473F6-5822-4D64-BCB8-D28D9791B1CE}" type="presParOf" srcId="{88966FC1-0873-4047-830B-7FC2ACBB8696}" destId="{C076D557-945B-4CF0-BCA0-F98664151935}" srcOrd="0" destOrd="0" presId="urn:microsoft.com/office/officeart/2005/8/layout/orgChart1"/>
    <dgm:cxn modelId="{FDB9BAA0-CFA4-4D46-8437-534DBFA9D753}" type="presParOf" srcId="{88966FC1-0873-4047-830B-7FC2ACBB8696}" destId="{171E387C-5B84-4E72-9D42-C524F160A580}" srcOrd="1" destOrd="0" presId="urn:microsoft.com/office/officeart/2005/8/layout/orgChart1"/>
    <dgm:cxn modelId="{316F20E7-2CF1-4759-A727-E45697FB8377}" type="presParOf" srcId="{171E387C-5B84-4E72-9D42-C524F160A580}" destId="{AA285C2A-654F-4418-BB22-BB10259D6625}" srcOrd="0" destOrd="0" presId="urn:microsoft.com/office/officeart/2005/8/layout/orgChart1"/>
    <dgm:cxn modelId="{F0DB2677-F7AD-469B-9BB9-1D6169F6C52F}" type="presParOf" srcId="{AA285C2A-654F-4418-BB22-BB10259D6625}" destId="{C7E84059-7352-49D7-ADBB-3FE0A10A5ACA}" srcOrd="0" destOrd="0" presId="urn:microsoft.com/office/officeart/2005/8/layout/orgChart1"/>
    <dgm:cxn modelId="{FD30FE67-0336-4611-87E6-1294F3E96185}" type="presParOf" srcId="{AA285C2A-654F-4418-BB22-BB10259D6625}" destId="{12C6490C-9666-48B5-919C-1E35826164CA}" srcOrd="1" destOrd="0" presId="urn:microsoft.com/office/officeart/2005/8/layout/orgChart1"/>
    <dgm:cxn modelId="{1273E6AC-E637-4AA3-B0FC-860EAB308A28}" type="presParOf" srcId="{171E387C-5B84-4E72-9D42-C524F160A580}" destId="{A408D7B8-BE9A-426B-8B71-02B277986BFF}" srcOrd="1" destOrd="0" presId="urn:microsoft.com/office/officeart/2005/8/layout/orgChart1"/>
    <dgm:cxn modelId="{73B2759D-725C-447B-BEC4-030C2F73A762}" type="presParOf" srcId="{171E387C-5B84-4E72-9D42-C524F160A580}" destId="{C219FDBB-CB17-4D18-A016-39260B1CA6D4}" srcOrd="2" destOrd="0" presId="urn:microsoft.com/office/officeart/2005/8/layout/orgChart1"/>
    <dgm:cxn modelId="{07B5575B-57D0-46F8-86B6-4BF184816C16}" type="presParOf" srcId="{B310AAFA-BB3F-4E19-8508-6A24AA72D325}" destId="{C88D60B3-434E-4147-A903-6160AA392106}" srcOrd="2" destOrd="0" presId="urn:microsoft.com/office/officeart/2005/8/layout/orgChart1"/>
    <dgm:cxn modelId="{25D86D30-668F-40C9-A9FB-F4126D3EB125}" type="presParOf" srcId="{C8F1FB6D-2637-4A8E-9DC1-50A8DE38EC16}" destId="{131AFD81-744F-4587-BDA4-A85D2357B1EC}" srcOrd="4" destOrd="0" presId="urn:microsoft.com/office/officeart/2005/8/layout/orgChart1"/>
    <dgm:cxn modelId="{D7705220-0BF7-4DB8-BAFC-4AEB912D4F14}" type="presParOf" srcId="{C8F1FB6D-2637-4A8E-9DC1-50A8DE38EC16}" destId="{E6D735C3-CF47-4F2F-9E9C-D181FA5C5C71}" srcOrd="5" destOrd="0" presId="urn:microsoft.com/office/officeart/2005/8/layout/orgChart1"/>
    <dgm:cxn modelId="{FB6B4828-C698-44B9-A608-8A4AE4D26461}" type="presParOf" srcId="{E6D735C3-CF47-4F2F-9E9C-D181FA5C5C71}" destId="{C8E5192B-F89A-4D59-9018-32ECF944B6F6}" srcOrd="0" destOrd="0" presId="urn:microsoft.com/office/officeart/2005/8/layout/orgChart1"/>
    <dgm:cxn modelId="{57A9943F-8509-4CBF-94BF-BA115408E020}" type="presParOf" srcId="{C8E5192B-F89A-4D59-9018-32ECF944B6F6}" destId="{ED7C36BC-0669-4CFB-AE95-D2EEF702EE8C}" srcOrd="0" destOrd="0" presId="urn:microsoft.com/office/officeart/2005/8/layout/orgChart1"/>
    <dgm:cxn modelId="{E462E04E-2F1E-4EAA-96A8-0668FEDBDA08}" type="presParOf" srcId="{C8E5192B-F89A-4D59-9018-32ECF944B6F6}" destId="{10B23670-0B8D-4CFE-9109-1DB94ECEC534}" srcOrd="1" destOrd="0" presId="urn:microsoft.com/office/officeart/2005/8/layout/orgChart1"/>
    <dgm:cxn modelId="{4564B651-85AB-4EFF-B69B-276876F4EDA3}" type="presParOf" srcId="{E6D735C3-CF47-4F2F-9E9C-D181FA5C5C71}" destId="{2C66C383-A8ED-47E1-9A37-1108B071F026}" srcOrd="1" destOrd="0" presId="urn:microsoft.com/office/officeart/2005/8/layout/orgChart1"/>
    <dgm:cxn modelId="{2195FCA2-C9BC-4F24-9DF4-186116E6DBE1}" type="presParOf" srcId="{2C66C383-A8ED-47E1-9A37-1108B071F026}" destId="{07DEAF1D-83EA-4879-A373-AF60DF84D7A5}" srcOrd="0" destOrd="0" presId="urn:microsoft.com/office/officeart/2005/8/layout/orgChart1"/>
    <dgm:cxn modelId="{49A0DC89-2326-4CD7-9E02-3866AD9E757D}" type="presParOf" srcId="{2C66C383-A8ED-47E1-9A37-1108B071F026}" destId="{D3123769-6568-4584-A8AE-2B52BE20E14B}" srcOrd="1" destOrd="0" presId="urn:microsoft.com/office/officeart/2005/8/layout/orgChart1"/>
    <dgm:cxn modelId="{3C20F978-5958-493C-9F56-8DD0C7FE4169}" type="presParOf" srcId="{D3123769-6568-4584-A8AE-2B52BE20E14B}" destId="{89EDF234-78EB-4F39-88A5-DC9E3E8F54BC}" srcOrd="0" destOrd="0" presId="urn:microsoft.com/office/officeart/2005/8/layout/orgChart1"/>
    <dgm:cxn modelId="{29150238-06AA-487C-B171-0F514BCE810B}" type="presParOf" srcId="{89EDF234-78EB-4F39-88A5-DC9E3E8F54BC}" destId="{60EE7863-C4FE-4B06-926D-AC1E55302A1B}" srcOrd="0" destOrd="0" presId="urn:microsoft.com/office/officeart/2005/8/layout/orgChart1"/>
    <dgm:cxn modelId="{8F083E57-7291-4016-9D8D-4D8356D7FEE8}" type="presParOf" srcId="{89EDF234-78EB-4F39-88A5-DC9E3E8F54BC}" destId="{0BA5192A-1684-41F1-803E-11709980AC20}" srcOrd="1" destOrd="0" presId="urn:microsoft.com/office/officeart/2005/8/layout/orgChart1"/>
    <dgm:cxn modelId="{F1492A22-E303-441F-B4D7-1232A989AD89}" type="presParOf" srcId="{D3123769-6568-4584-A8AE-2B52BE20E14B}" destId="{8F050E0F-A71D-4B77-91C3-8EF77233E280}" srcOrd="1" destOrd="0" presId="urn:microsoft.com/office/officeart/2005/8/layout/orgChart1"/>
    <dgm:cxn modelId="{8C21F817-5898-45FA-AF9D-B0B30DFCBBEA}" type="presParOf" srcId="{D3123769-6568-4584-A8AE-2B52BE20E14B}" destId="{3678C166-8F44-4E7A-9AA9-6833CDCEA014}" srcOrd="2" destOrd="0" presId="urn:microsoft.com/office/officeart/2005/8/layout/orgChart1"/>
    <dgm:cxn modelId="{B1548955-9CF1-46D7-8E9C-21D9B972E02F}" type="presParOf" srcId="{E6D735C3-CF47-4F2F-9E9C-D181FA5C5C71}" destId="{83A4E3F9-1FE4-44FD-AE46-2DE1592609E5}" srcOrd="2" destOrd="0" presId="urn:microsoft.com/office/officeart/2005/8/layout/orgChart1"/>
    <dgm:cxn modelId="{3108DCF3-F23A-4983-B8FB-0E0978B32D94}" type="presParOf" srcId="{A1CE608D-898B-4A50-8347-02AB9E62A1AA}" destId="{E3700C9A-0297-492A-BF0A-9F63F74E0BBB}" srcOrd="2" destOrd="0" presId="urn:microsoft.com/office/officeart/2005/8/layout/orgChart1"/>
    <dgm:cxn modelId="{E11BC8A3-4A6E-48D7-A10F-8A1978F98299}" type="presParOf" srcId="{E3700C9A-0297-492A-BF0A-9F63F74E0BBB}" destId="{F0BE1FCA-C186-4474-AE54-9865FF38799D}" srcOrd="0" destOrd="0" presId="urn:microsoft.com/office/officeart/2005/8/layout/orgChart1"/>
    <dgm:cxn modelId="{171597E5-4E08-4C2F-AD3D-09C73F4E3CEB}" type="presParOf" srcId="{E3700C9A-0297-492A-BF0A-9F63F74E0BBB}" destId="{0300CE75-863A-49BA-8CC0-7BC165252BEE}" srcOrd="1" destOrd="0" presId="urn:microsoft.com/office/officeart/2005/8/layout/orgChart1"/>
    <dgm:cxn modelId="{932025AC-3B92-4DC9-97AC-68680382750E}" type="presParOf" srcId="{0300CE75-863A-49BA-8CC0-7BC165252BEE}" destId="{F984403D-D790-4F1D-B953-30A39C80C2AF}" srcOrd="0" destOrd="0" presId="urn:microsoft.com/office/officeart/2005/8/layout/orgChart1"/>
    <dgm:cxn modelId="{0C5DF385-CDF9-4D25-9D83-4337D847EB5D}" type="presParOf" srcId="{F984403D-D790-4F1D-B953-30A39C80C2AF}" destId="{7BE23114-0863-4DF2-AFC7-D8AB0CEACE19}" srcOrd="0" destOrd="0" presId="urn:microsoft.com/office/officeart/2005/8/layout/orgChart1"/>
    <dgm:cxn modelId="{8B9175F9-8711-4723-959D-02DAECBE2017}" type="presParOf" srcId="{F984403D-D790-4F1D-B953-30A39C80C2AF}" destId="{FDE1426E-514A-4D94-BAC0-F088BF94477D}" srcOrd="1" destOrd="0" presId="urn:microsoft.com/office/officeart/2005/8/layout/orgChart1"/>
    <dgm:cxn modelId="{E6F8AECC-E35D-4A6C-AD5F-9FB84C635E68}" type="presParOf" srcId="{0300CE75-863A-49BA-8CC0-7BC165252BEE}" destId="{21A644CF-3C4B-4347-A112-229B85DF031A}" srcOrd="1" destOrd="0" presId="urn:microsoft.com/office/officeart/2005/8/layout/orgChart1"/>
    <dgm:cxn modelId="{28EAE3B2-8EC5-4C64-9B3C-BE06CF93F3DA}" type="presParOf" srcId="{0300CE75-863A-49BA-8CC0-7BC165252BEE}" destId="{5586A7AD-0372-4E21-AE65-F79E7F3F2120}" srcOrd="2" destOrd="0" presId="urn:microsoft.com/office/officeart/2005/8/layout/orgChart1"/>
    <dgm:cxn modelId="{36D1C222-967E-484B-8367-9519CE61F5AD}" type="presParOf" srcId="{FC67F3B5-FEDC-44DF-9615-40AC239EAEEC}" destId="{B2B9BD75-4B0D-4916-8721-B3C37BA907B7}" srcOrd="1" destOrd="0" presId="urn:microsoft.com/office/officeart/2005/8/layout/orgChart1"/>
    <dgm:cxn modelId="{BC231C8A-EDB4-402E-B760-B0BDE96CF0A3}" type="presParOf" srcId="{B2B9BD75-4B0D-4916-8721-B3C37BA907B7}" destId="{CFE4FE98-A2F9-4D04-BEFF-40FBD0C1A1AD}" srcOrd="0" destOrd="0" presId="urn:microsoft.com/office/officeart/2005/8/layout/orgChart1"/>
    <dgm:cxn modelId="{89B01E12-D612-45F8-8940-7730E839C3C0}" type="presParOf" srcId="{CFE4FE98-A2F9-4D04-BEFF-40FBD0C1A1AD}" destId="{0C844C3F-D114-4265-8519-0E1FC67EE619}" srcOrd="0" destOrd="0" presId="urn:microsoft.com/office/officeart/2005/8/layout/orgChart1"/>
    <dgm:cxn modelId="{94862A10-B665-4B37-BEEA-FB6BF47CCF85}" type="presParOf" srcId="{CFE4FE98-A2F9-4D04-BEFF-40FBD0C1A1AD}" destId="{EDF74260-E897-4DE0-99F5-271B52BC04DA}" srcOrd="1" destOrd="0" presId="urn:microsoft.com/office/officeart/2005/8/layout/orgChart1"/>
    <dgm:cxn modelId="{B41ED19C-3C11-425F-B6A7-A61E0A3A0DD9}" type="presParOf" srcId="{B2B9BD75-4B0D-4916-8721-B3C37BA907B7}" destId="{AA2F6AFF-0CDF-4E39-B8E1-A700B7EC04FA}" srcOrd="1" destOrd="0" presId="urn:microsoft.com/office/officeart/2005/8/layout/orgChart1"/>
    <dgm:cxn modelId="{2B1E7D02-9987-4C9F-B069-ED7F7FEEC772}" type="presParOf" srcId="{B2B9BD75-4B0D-4916-8721-B3C37BA907B7}" destId="{7A112740-6741-4F69-B8EE-A8ADBA58AF02}" srcOrd="2" destOrd="0" presId="urn:microsoft.com/office/officeart/2005/8/layout/orgChart1"/>
    <dgm:cxn modelId="{1DAE2B5B-E00A-4E2D-B63F-AB147E323437}" type="presParOf" srcId="{FC67F3B5-FEDC-44DF-9615-40AC239EAEEC}" destId="{9E4969CE-4785-4487-B391-97E65C92EEE6}" srcOrd="2" destOrd="0" presId="urn:microsoft.com/office/officeart/2005/8/layout/orgChart1"/>
    <dgm:cxn modelId="{FFDB118F-BE8D-4FD6-B529-85C37FD8F87B}" type="presParOf" srcId="{9E4969CE-4785-4487-B391-97E65C92EEE6}" destId="{A4953848-2C7B-4DED-8EFB-F8ADCF0CF1C6}" srcOrd="0" destOrd="0" presId="urn:microsoft.com/office/officeart/2005/8/layout/orgChart1"/>
    <dgm:cxn modelId="{2BD7429D-6016-4C85-A4B6-80707460F84F}" type="presParOf" srcId="{A4953848-2C7B-4DED-8EFB-F8ADCF0CF1C6}" destId="{500CB3CD-C3AA-444F-AF3F-4D6421289403}" srcOrd="0" destOrd="0" presId="urn:microsoft.com/office/officeart/2005/8/layout/orgChart1"/>
    <dgm:cxn modelId="{3DCABB9A-7EAD-4288-9703-F8EB2BB771ED}" type="presParOf" srcId="{A4953848-2C7B-4DED-8EFB-F8ADCF0CF1C6}" destId="{AF125DFD-E15C-45B9-AEBA-556FECAA92CF}" srcOrd="1" destOrd="0" presId="urn:microsoft.com/office/officeart/2005/8/layout/orgChart1"/>
    <dgm:cxn modelId="{04432503-9071-4633-9750-5ABCF08A58E9}" type="presParOf" srcId="{9E4969CE-4785-4487-B391-97E65C92EEE6}" destId="{20097407-DAC0-4950-B03A-A6225A0298B1}" srcOrd="1" destOrd="0" presId="urn:microsoft.com/office/officeart/2005/8/layout/orgChart1"/>
    <dgm:cxn modelId="{4ACA58A1-531A-4F1F-9E49-DE4D413AA0F9}" type="presParOf" srcId="{9E4969CE-4785-4487-B391-97E65C92EEE6}" destId="{F08E2E0A-54D8-46BC-A817-F291C4941C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E1FCA-C186-4474-AE54-9865FF38799D}">
      <dsp:nvSpPr>
        <dsp:cNvPr id="0" name=""/>
        <dsp:cNvSpPr/>
      </dsp:nvSpPr>
      <dsp:spPr>
        <a:xfrm>
          <a:off x="2037881" y="2151928"/>
          <a:ext cx="1661192" cy="283358"/>
        </a:xfrm>
        <a:custGeom>
          <a:avLst/>
          <a:gdLst/>
          <a:ahLst/>
          <a:cxnLst/>
          <a:rect l="0" t="0" r="0" b="0"/>
          <a:pathLst>
            <a:path>
              <a:moveTo>
                <a:pt x="1661192" y="0"/>
              </a:moveTo>
              <a:lnTo>
                <a:pt x="1661192" y="283358"/>
              </a:lnTo>
              <a:lnTo>
                <a:pt x="0" y="283358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EAF1D-83EA-4879-A373-AF60DF84D7A5}">
      <dsp:nvSpPr>
        <dsp:cNvPr id="0" name=""/>
        <dsp:cNvSpPr/>
      </dsp:nvSpPr>
      <dsp:spPr>
        <a:xfrm>
          <a:off x="6079435" y="4113236"/>
          <a:ext cx="91440" cy="5267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066"/>
              </a:lnTo>
              <a:lnTo>
                <a:pt x="47263" y="448066"/>
              </a:lnTo>
              <a:lnTo>
                <a:pt x="47263" y="526759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AFD81-744F-4587-BDA4-A85D2357B1EC}">
      <dsp:nvSpPr>
        <dsp:cNvPr id="0" name=""/>
        <dsp:cNvSpPr/>
      </dsp:nvSpPr>
      <dsp:spPr>
        <a:xfrm>
          <a:off x="3699074" y="2151928"/>
          <a:ext cx="2426080" cy="977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9261"/>
              </a:lnTo>
              <a:lnTo>
                <a:pt x="2426080" y="899261"/>
              </a:lnTo>
              <a:lnTo>
                <a:pt x="2426080" y="977954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6D557-945B-4CF0-BCA0-F98664151935}">
      <dsp:nvSpPr>
        <dsp:cNvPr id="0" name=""/>
        <dsp:cNvSpPr/>
      </dsp:nvSpPr>
      <dsp:spPr>
        <a:xfrm>
          <a:off x="3430559" y="4063124"/>
          <a:ext cx="91440" cy="6499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981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8B622-EA30-41FE-9DAA-C89FBF2C77F3}">
      <dsp:nvSpPr>
        <dsp:cNvPr id="0" name=""/>
        <dsp:cNvSpPr/>
      </dsp:nvSpPr>
      <dsp:spPr>
        <a:xfrm>
          <a:off x="3476279" y="2151928"/>
          <a:ext cx="222794" cy="986265"/>
        </a:xfrm>
        <a:custGeom>
          <a:avLst/>
          <a:gdLst/>
          <a:ahLst/>
          <a:cxnLst/>
          <a:rect l="0" t="0" r="0" b="0"/>
          <a:pathLst>
            <a:path>
              <a:moveTo>
                <a:pt x="222794" y="0"/>
              </a:moveTo>
              <a:lnTo>
                <a:pt x="222794" y="907573"/>
              </a:lnTo>
              <a:lnTo>
                <a:pt x="0" y="907573"/>
              </a:lnTo>
              <a:lnTo>
                <a:pt x="0" y="986265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B225E-9818-42C5-9C43-8B507761475B}">
      <dsp:nvSpPr>
        <dsp:cNvPr id="0" name=""/>
        <dsp:cNvSpPr/>
      </dsp:nvSpPr>
      <dsp:spPr>
        <a:xfrm>
          <a:off x="1029889" y="2151928"/>
          <a:ext cx="2669185" cy="977954"/>
        </a:xfrm>
        <a:custGeom>
          <a:avLst/>
          <a:gdLst/>
          <a:ahLst/>
          <a:cxnLst/>
          <a:rect l="0" t="0" r="0" b="0"/>
          <a:pathLst>
            <a:path>
              <a:moveTo>
                <a:pt x="2669185" y="0"/>
              </a:moveTo>
              <a:lnTo>
                <a:pt x="2669185" y="899261"/>
              </a:lnTo>
              <a:lnTo>
                <a:pt x="0" y="899261"/>
              </a:lnTo>
              <a:lnTo>
                <a:pt x="0" y="977954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1F13D-DDA0-410E-8E5B-ABD0F4F9DBA7}">
      <dsp:nvSpPr>
        <dsp:cNvPr id="0" name=""/>
        <dsp:cNvSpPr/>
      </dsp:nvSpPr>
      <dsp:spPr>
        <a:xfrm>
          <a:off x="2895503" y="1170402"/>
          <a:ext cx="1607141" cy="981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Evelyn Mullen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(Associate VC - Nuclear Security Initiatives)</a:t>
          </a:r>
        </a:p>
      </dsp:txBody>
      <dsp:txXfrm>
        <a:off x="2895503" y="1170402"/>
        <a:ext cx="1607141" cy="981525"/>
      </dsp:txXfrm>
    </dsp:sp>
    <dsp:sp modelId="{09581F5E-40E9-42C2-A1B7-61E81AF794E7}">
      <dsp:nvSpPr>
        <dsp:cNvPr id="0" name=""/>
        <dsp:cNvSpPr/>
      </dsp:nvSpPr>
      <dsp:spPr>
        <a:xfrm>
          <a:off x="2264" y="3129882"/>
          <a:ext cx="2055249" cy="846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Johnny Guelker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(Executive Director – Plants &amp; Sites Programs)</a:t>
          </a:r>
        </a:p>
      </dsp:txBody>
      <dsp:txXfrm>
        <a:off x="2264" y="3129882"/>
        <a:ext cx="2055249" cy="846308"/>
      </dsp:txXfrm>
    </dsp:sp>
    <dsp:sp modelId="{ABDBC580-A92F-450F-8B5C-0E8D18FB3D4F}">
      <dsp:nvSpPr>
        <dsp:cNvPr id="0" name=""/>
        <dsp:cNvSpPr/>
      </dsp:nvSpPr>
      <dsp:spPr>
        <a:xfrm>
          <a:off x="2214899" y="3138194"/>
          <a:ext cx="2522760" cy="924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Jim Morel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(Executive Director – National Laboratories Programs)</a:t>
          </a:r>
        </a:p>
      </dsp:txBody>
      <dsp:txXfrm>
        <a:off x="2214899" y="3138194"/>
        <a:ext cx="2522760" cy="924930"/>
      </dsp:txXfrm>
    </dsp:sp>
    <dsp:sp modelId="{C7E84059-7352-49D7-ADBB-3FE0A10A5ACA}">
      <dsp:nvSpPr>
        <dsp:cNvPr id="0" name=""/>
        <dsp:cNvSpPr/>
      </dsp:nvSpPr>
      <dsp:spPr>
        <a:xfrm>
          <a:off x="2650161" y="4713105"/>
          <a:ext cx="1652236" cy="544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Jennifer House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(Program Manager)</a:t>
          </a:r>
        </a:p>
      </dsp:txBody>
      <dsp:txXfrm>
        <a:off x="2650161" y="4713105"/>
        <a:ext cx="1652236" cy="544461"/>
      </dsp:txXfrm>
    </dsp:sp>
    <dsp:sp modelId="{ED7C36BC-0669-4CFB-AE95-D2EEF702EE8C}">
      <dsp:nvSpPr>
        <dsp:cNvPr id="0" name=""/>
        <dsp:cNvSpPr/>
      </dsp:nvSpPr>
      <dsp:spPr>
        <a:xfrm>
          <a:off x="4895046" y="3129882"/>
          <a:ext cx="2460218" cy="983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Janelle Salinas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(Director – Business and Workforce Development)</a:t>
          </a:r>
        </a:p>
      </dsp:txBody>
      <dsp:txXfrm>
        <a:off x="4895046" y="3129882"/>
        <a:ext cx="2460218" cy="983354"/>
      </dsp:txXfrm>
    </dsp:sp>
    <dsp:sp modelId="{60EE7863-C4FE-4B06-926D-AC1E55302A1B}">
      <dsp:nvSpPr>
        <dsp:cNvPr id="0" name=""/>
        <dsp:cNvSpPr/>
      </dsp:nvSpPr>
      <dsp:spPr>
        <a:xfrm>
          <a:off x="5400194" y="4639996"/>
          <a:ext cx="1453008" cy="844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Tania Wolf (Engagement Support Specialist)</a:t>
          </a:r>
        </a:p>
      </dsp:txBody>
      <dsp:txXfrm>
        <a:off x="5400194" y="4639996"/>
        <a:ext cx="1453008" cy="844753"/>
      </dsp:txXfrm>
    </dsp:sp>
    <dsp:sp modelId="{7BE23114-0863-4DF2-AFC7-D8AB0CEACE19}">
      <dsp:nvSpPr>
        <dsp:cNvPr id="0" name=""/>
        <dsp:cNvSpPr/>
      </dsp:nvSpPr>
      <dsp:spPr>
        <a:xfrm>
          <a:off x="529788" y="2023092"/>
          <a:ext cx="1508093" cy="824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Brandi Brown (Administrative Manager)</a:t>
          </a:r>
        </a:p>
      </dsp:txBody>
      <dsp:txXfrm>
        <a:off x="529788" y="2023092"/>
        <a:ext cx="1508093" cy="824387"/>
      </dsp:txXfrm>
    </dsp:sp>
    <dsp:sp modelId="{0C844C3F-D114-4265-8519-0E1FC67EE619}">
      <dsp:nvSpPr>
        <dsp:cNvPr id="0" name=""/>
        <dsp:cNvSpPr/>
      </dsp:nvSpPr>
      <dsp:spPr>
        <a:xfrm>
          <a:off x="2875193" y="0"/>
          <a:ext cx="1607141" cy="1027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L. Diane Hurtado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(Sr. Associate VC - Nuclear Security Initiatives)</a:t>
          </a:r>
        </a:p>
      </dsp:txBody>
      <dsp:txXfrm>
        <a:off x="2875193" y="0"/>
        <a:ext cx="1607141" cy="1027013"/>
      </dsp:txXfrm>
    </dsp:sp>
    <dsp:sp modelId="{500CB3CD-C3AA-444F-AF3F-4D6421289403}">
      <dsp:nvSpPr>
        <dsp:cNvPr id="0" name=""/>
        <dsp:cNvSpPr/>
      </dsp:nvSpPr>
      <dsp:spPr>
        <a:xfrm>
          <a:off x="675935" y="500039"/>
          <a:ext cx="1834489" cy="978246"/>
        </a:xfrm>
        <a:prstGeom prst="rect">
          <a:avLst/>
        </a:prstGeom>
        <a:solidFill>
          <a:srgbClr val="5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Marvin Adams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Bill Madia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(Sr Advisors)</a:t>
          </a:r>
        </a:p>
      </dsp:txBody>
      <dsp:txXfrm>
        <a:off x="675935" y="500039"/>
        <a:ext cx="1834489" cy="978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0A93291-F3FF-4164-A0D0-52710851367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CECBDCC-D584-4103-950A-152FB7681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0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d6206a1c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d6206a1c0_2_1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218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75" y="2091372"/>
            <a:ext cx="5429250" cy="178403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75" y="3932555"/>
            <a:ext cx="5429250" cy="6384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B04-7426-4041-9DD3-C04D32933217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04B6-0F1D-8B41-AF5D-0E04A52F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8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6743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650" y="989012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6743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B04-7426-4041-9DD3-C04D32933217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04B6-0F1D-8B41-AF5D-0E04A52FC95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DDD949-5E0A-EB28-AF3F-EBD6580781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8967" y="6376567"/>
            <a:ext cx="39624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2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B04-7426-4041-9DD3-C04D32933217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04B6-0F1D-8B41-AF5D-0E04A52FC95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5938CB-732F-7570-C90A-B464629FFCAE}"/>
              </a:ext>
            </a:extLst>
          </p:cNvPr>
          <p:cNvSpPr/>
          <p:nvPr userDrawn="1"/>
        </p:nvSpPr>
        <p:spPr>
          <a:xfrm>
            <a:off x="0" y="6508212"/>
            <a:ext cx="9144000" cy="3651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83CBB7-D894-17B4-9227-744F90ECCF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5898" y="6617304"/>
            <a:ext cx="39751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B04-7426-4041-9DD3-C04D32933217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04B6-0F1D-8B41-AF5D-0E04A52F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50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753800"/>
            <a:ext cx="8222100" cy="1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986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/>
            </a:lvl1pPr>
          </a:lstStyle>
          <a:p>
            <a:r>
              <a:rPr lang="en-US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303528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CB6B4F-B407-9DBE-0F1C-9AEA3EB62C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42863"/>
            <a:ext cx="9144000" cy="6258605"/>
          </a:xfrm>
          <a:prstGeom prst="rect">
            <a:avLst/>
          </a:prstGeom>
          <a:gradFill flip="none" rotWithShape="1">
            <a:gsLst>
              <a:gs pos="28700">
                <a:srgbClr val="676A96"/>
              </a:gs>
              <a:gs pos="0">
                <a:srgbClr val="2A2E6C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7797191-7E78-EB8B-9268-D93EBAFF44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3985"/>
          <a:stretch/>
        </p:blipFill>
        <p:spPr>
          <a:xfrm>
            <a:off x="0" y="-42864"/>
            <a:ext cx="9144000" cy="62198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B0E674-A747-62E9-7C6F-8F42777FE4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>
            <a:off x="0" y="-37367"/>
            <a:ext cx="9144000" cy="62143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22C407-91EB-CEDE-F52D-CFDAFDDB4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2" y="2554289"/>
            <a:ext cx="5314293" cy="1793624"/>
          </a:xfrm>
        </p:spPr>
        <p:txBody>
          <a:bodyPr anchor="b"/>
          <a:lstStyle>
            <a:lvl1pPr algn="l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92F81-209A-2856-E1EF-5C68F18A6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4429922"/>
            <a:ext cx="5314293" cy="138052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1788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lig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7797191-7E78-EB8B-9268-D93EBAFF44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b="4653"/>
          <a:stretch/>
        </p:blipFill>
        <p:spPr>
          <a:xfrm>
            <a:off x="7454" y="1"/>
            <a:ext cx="9144000" cy="61769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22C407-91EB-CEDE-F52D-CFDAFDDB4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2" y="2554289"/>
            <a:ext cx="5314293" cy="1793624"/>
          </a:xfrm>
        </p:spPr>
        <p:txBody>
          <a:bodyPr anchor="b"/>
          <a:lstStyle>
            <a:lvl1pPr algn="l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92F81-209A-2856-E1EF-5C68F18A6C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628652" y="4429922"/>
            <a:ext cx="5314293" cy="138052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5941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6745DC-37E3-B4F1-1FF9-E7A8FB60CA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42862"/>
            <a:ext cx="9144000" cy="1403576"/>
          </a:xfrm>
          <a:prstGeom prst="rect">
            <a:avLst/>
          </a:prstGeom>
          <a:solidFill>
            <a:srgbClr val="2A2E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5DFD95-1633-E4B7-6E2A-1B67DC7EFE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3" b="33193"/>
          <a:stretch/>
        </p:blipFill>
        <p:spPr>
          <a:xfrm>
            <a:off x="3524250" y="-42862"/>
            <a:ext cx="5619751" cy="14167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E22811-D318-C5F9-7594-BF772116CD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42772"/>
            <a:ext cx="7886700" cy="1403576"/>
          </a:xfrm>
          <a:prstGeom prst="rect">
            <a:avLst/>
          </a:prstGeom>
          <a:gradFill flip="none" rotWithShape="1">
            <a:gsLst>
              <a:gs pos="46000">
                <a:srgbClr val="2A2E6C"/>
              </a:gs>
              <a:gs pos="100000">
                <a:srgbClr val="2A2E6C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C1D70-F752-CA2D-1357-FADBDC78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291"/>
            <a:ext cx="7886700" cy="9955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3C6A-7DE5-0A18-44FC-A0BBA302C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5502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C06F8-3B8C-E4FC-95D0-1A64396C3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8"/>
            <a:ext cx="3886200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0B57D-BFEF-BB4B-44EE-3BCB540FB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8"/>
            <a:ext cx="3886200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C90160-2B76-2946-CD59-CA95B07061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42862"/>
            <a:ext cx="9144000" cy="1403576"/>
          </a:xfrm>
          <a:prstGeom prst="rect">
            <a:avLst/>
          </a:prstGeom>
          <a:solidFill>
            <a:srgbClr val="2A2E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05ADD4-4D4D-B635-1C05-144A44FA7C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3" b="33193"/>
          <a:stretch/>
        </p:blipFill>
        <p:spPr>
          <a:xfrm>
            <a:off x="3524250" y="-42862"/>
            <a:ext cx="5619751" cy="1416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11BE8D-1298-CD8E-5387-978C9DD8A5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42772"/>
            <a:ext cx="7886700" cy="1403576"/>
          </a:xfrm>
          <a:prstGeom prst="rect">
            <a:avLst/>
          </a:prstGeom>
          <a:gradFill flip="none" rotWithShape="1">
            <a:gsLst>
              <a:gs pos="46000">
                <a:srgbClr val="2A2E6C"/>
              </a:gs>
              <a:gs pos="100000">
                <a:srgbClr val="2A2E6C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0549B9-0492-B6F4-E3EA-E40C2F5D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291"/>
            <a:ext cx="7886700" cy="9955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13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0465E1-9D42-F1A1-F37C-ADA97417E6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42862"/>
            <a:ext cx="9144000" cy="1403576"/>
          </a:xfrm>
          <a:prstGeom prst="rect">
            <a:avLst/>
          </a:prstGeom>
          <a:solidFill>
            <a:srgbClr val="2A2E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A8BFF-535D-9E7B-8F80-C5FCD55364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3" b="33193"/>
          <a:stretch/>
        </p:blipFill>
        <p:spPr>
          <a:xfrm>
            <a:off x="3524250" y="-42862"/>
            <a:ext cx="5619751" cy="14167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4DE3AE-5F60-AEC8-A55C-FDA2EE1D08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42772"/>
            <a:ext cx="7886700" cy="1403576"/>
          </a:xfrm>
          <a:prstGeom prst="rect">
            <a:avLst/>
          </a:prstGeom>
          <a:gradFill flip="none" rotWithShape="1">
            <a:gsLst>
              <a:gs pos="46000">
                <a:srgbClr val="2A2E6C"/>
              </a:gs>
              <a:gs pos="100000">
                <a:srgbClr val="2A2E6C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13472D-4012-2296-430D-F4A8B4B8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291"/>
            <a:ext cx="7886700" cy="9955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575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75" y="2091372"/>
            <a:ext cx="5429250" cy="1784033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75" y="3932555"/>
            <a:ext cx="5429250" cy="6384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B04-7426-4041-9DD3-C04D32933217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04B6-0F1D-8B41-AF5D-0E04A52F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83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35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B04-7426-4041-9DD3-C04D32933217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04B6-0F1D-8B41-AF5D-0E04A52FC95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01852C-825D-781E-06FB-B39562B1C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5898" y="109092"/>
            <a:ext cx="39751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9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alphaModFix amt="6479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993F3E-4710-2CEF-9D1D-B729987F501B}"/>
              </a:ext>
            </a:extLst>
          </p:cNvPr>
          <p:cNvSpPr/>
          <p:nvPr userDrawn="1"/>
        </p:nvSpPr>
        <p:spPr>
          <a:xfrm>
            <a:off x="0" y="0"/>
            <a:ext cx="9144000" cy="3651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B04-7426-4041-9DD3-C04D32933217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04B6-0F1D-8B41-AF5D-0E04A52FC95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01852C-825D-781E-06FB-B39562B1C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5898" y="109092"/>
            <a:ext cx="3975100" cy="165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ECA4CF-5ECA-9A75-C7BC-105054B25889}"/>
              </a:ext>
            </a:extLst>
          </p:cNvPr>
          <p:cNvSpPr/>
          <p:nvPr userDrawn="1"/>
        </p:nvSpPr>
        <p:spPr>
          <a:xfrm>
            <a:off x="0" y="6712966"/>
            <a:ext cx="9144000" cy="1450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7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igh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611" y="1935909"/>
            <a:ext cx="4594035" cy="255740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611" y="4520302"/>
            <a:ext cx="4594035" cy="58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B04-7426-4041-9DD3-C04D32933217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04B6-0F1D-8B41-AF5D-0E04A52FC95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67DFE0-E05A-8DDC-27B5-887B3B86F2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0246" y="6376567"/>
            <a:ext cx="39624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8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ef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1935909"/>
            <a:ext cx="4594035" cy="255740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520302"/>
            <a:ext cx="4594035" cy="58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B04-7426-4041-9DD3-C04D32933217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04B6-0F1D-8B41-AF5D-0E04A52FC95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67DFE0-E05A-8DDC-27B5-887B3B86F2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6376567"/>
            <a:ext cx="39624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6494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B04-7426-4041-9DD3-C04D32933217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04B6-0F1D-8B41-AF5D-0E04A52FC9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61339B-FBF0-B70B-A58D-1EE82F7323EB}"/>
              </a:ext>
            </a:extLst>
          </p:cNvPr>
          <p:cNvSpPr/>
          <p:nvPr userDrawn="1"/>
        </p:nvSpPr>
        <p:spPr>
          <a:xfrm>
            <a:off x="0" y="0"/>
            <a:ext cx="9144000" cy="3651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6FABFB-F566-E914-98FB-AF109A4F8C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5898" y="109092"/>
            <a:ext cx="3975100" cy="165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BD2DD5-2964-BBBB-203D-6FDEC20B7E5F}"/>
              </a:ext>
            </a:extLst>
          </p:cNvPr>
          <p:cNvSpPr/>
          <p:nvPr userDrawn="1"/>
        </p:nvSpPr>
        <p:spPr>
          <a:xfrm>
            <a:off x="0" y="6712966"/>
            <a:ext cx="9144000" cy="1450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3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6494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B04-7426-4041-9DD3-C04D32933217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04B6-0F1D-8B41-AF5D-0E04A52FC95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CD947-849E-C5B9-140C-3A0D052E2436}"/>
              </a:ext>
            </a:extLst>
          </p:cNvPr>
          <p:cNvSpPr/>
          <p:nvPr userDrawn="1"/>
        </p:nvSpPr>
        <p:spPr>
          <a:xfrm>
            <a:off x="0" y="0"/>
            <a:ext cx="9144000" cy="3651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22C712-DD17-6327-419E-A02E50C395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5898" y="109092"/>
            <a:ext cx="3975100" cy="165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5C06B72-F9D6-9CBB-8F0A-0C6A5D1BCC92}"/>
              </a:ext>
            </a:extLst>
          </p:cNvPr>
          <p:cNvSpPr/>
          <p:nvPr userDrawn="1"/>
        </p:nvSpPr>
        <p:spPr>
          <a:xfrm>
            <a:off x="0" y="6712966"/>
            <a:ext cx="9144000" cy="1450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8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ight 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</a:t>
            </a:r>
          </a:p>
          <a:p>
            <a:r>
              <a:rPr lang="en-US" dirty="0"/>
              <a:t>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B04-7426-4041-9DD3-C04D32933217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04B6-0F1D-8B41-AF5D-0E04A52FC95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DDD949-5E0A-EB28-AF3F-EBD6580781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6376567"/>
            <a:ext cx="39624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6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1AB04-7426-4041-9DD3-C04D32933217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A04B6-0F1D-8B41-AF5D-0E04A52F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3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5" r:id="rId4"/>
    <p:sldLayoutId id="2147483675" r:id="rId5"/>
    <p:sldLayoutId id="2147483686" r:id="rId6"/>
    <p:sldLayoutId id="2147483676" r:id="rId7"/>
    <p:sldLayoutId id="2147483677" r:id="rId8"/>
    <p:sldLayoutId id="2147483681" r:id="rId9"/>
    <p:sldLayoutId id="2147483687" r:id="rId10"/>
    <p:sldLayoutId id="2147483680" r:id="rId11"/>
    <p:sldLayoutId id="2147483679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191FE1-558F-2AE0-18D9-6D9524161C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76968"/>
            <a:ext cx="9144000" cy="681037"/>
          </a:xfrm>
          <a:prstGeom prst="rect">
            <a:avLst/>
          </a:prstGeom>
          <a:solidFill>
            <a:srgbClr val="2A2E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4BE927-7204-4CF4-C6C5-057D86E00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309858"/>
            <a:ext cx="7253207" cy="432373"/>
          </a:xfrm>
          <a:prstGeom prst="rect">
            <a:avLst/>
          </a:prstGeom>
          <a:gradFill flip="none" rotWithShape="1">
            <a:gsLst>
              <a:gs pos="46000">
                <a:srgbClr val="BD5B00"/>
              </a:gs>
              <a:gs pos="100000">
                <a:srgbClr val="2A2E6C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49807-3CA7-E6A7-39C5-1ABFA29980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8650" y="6385367"/>
            <a:ext cx="226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INNOVATE. COLLABORATE. DELIVER.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EB72D2-8861-34BD-29A6-CA72BC18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482B8-C622-8DBA-68B3-6C70F877D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30"/>
            <a:ext cx="7886700" cy="4214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6E5211CF-94AE-A3E5-7E40-ED345911FF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05" y="6289105"/>
            <a:ext cx="1155247" cy="4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4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sldNum="0"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orel@tamu.edu" TargetMode="External"/><Relationship Id="rId2" Type="http://schemas.openxmlformats.org/officeDocument/2006/relationships/hyperlink" Target="https://nuclearsecurityoffice.tamus.edu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3A1AB-8B1B-6945-BAB6-7B930A766B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1"/>
            <a:ext cx="9144000" cy="5143499"/>
          </a:xfrm>
          <a:prstGeom prst="rect">
            <a:avLst/>
          </a:prstGeom>
        </p:spPr>
      </p:pic>
      <p:sp>
        <p:nvSpPr>
          <p:cNvPr id="12" name="Google Shape;211;p27">
            <a:extLst>
              <a:ext uri="{FF2B5EF4-FFF2-40B4-BE49-F238E27FC236}">
                <a16:creationId xmlns:a16="http://schemas.microsoft.com/office/drawing/2014/main" id="{0A1FF75E-6B87-C04C-9BE7-3E2735EF7711}"/>
              </a:ext>
            </a:extLst>
          </p:cNvPr>
          <p:cNvSpPr/>
          <p:nvPr/>
        </p:nvSpPr>
        <p:spPr>
          <a:xfrm rot="10800000" flipH="1" flipV="1">
            <a:off x="0" y="857251"/>
            <a:ext cx="9144000" cy="2571750"/>
          </a:xfrm>
          <a:prstGeom prst="rect">
            <a:avLst/>
          </a:prstGeom>
          <a:gradFill>
            <a:gsLst>
              <a:gs pos="0">
                <a:schemeClr val="bg1">
                  <a:alpha val="55696"/>
                </a:schemeClr>
              </a:gs>
              <a:gs pos="99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211;p27">
            <a:extLst>
              <a:ext uri="{FF2B5EF4-FFF2-40B4-BE49-F238E27FC236}">
                <a16:creationId xmlns:a16="http://schemas.microsoft.com/office/drawing/2014/main" id="{3C349ECE-333E-8547-82ED-6E805171A010}"/>
              </a:ext>
            </a:extLst>
          </p:cNvPr>
          <p:cNvSpPr/>
          <p:nvPr/>
        </p:nvSpPr>
        <p:spPr>
          <a:xfrm rot="10800000" flipH="1">
            <a:off x="0" y="2110871"/>
            <a:ext cx="9144000" cy="3889878"/>
          </a:xfrm>
          <a:prstGeom prst="rect">
            <a:avLst/>
          </a:prstGeom>
          <a:gradFill>
            <a:gsLst>
              <a:gs pos="5000">
                <a:srgbClr val="000000">
                  <a:alpha val="89677"/>
                </a:srgb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/>
          </a:p>
        </p:txBody>
      </p:sp>
      <p:sp>
        <p:nvSpPr>
          <p:cNvPr id="8" name="Google Shape;83;p15">
            <a:extLst>
              <a:ext uri="{FF2B5EF4-FFF2-40B4-BE49-F238E27FC236}">
                <a16:creationId xmlns:a16="http://schemas.microsoft.com/office/drawing/2014/main" id="{C1A68011-A2CA-674E-835F-025DEEA38930}"/>
              </a:ext>
            </a:extLst>
          </p:cNvPr>
          <p:cNvSpPr txBox="1">
            <a:spLocks/>
          </p:cNvSpPr>
          <p:nvPr/>
        </p:nvSpPr>
        <p:spPr>
          <a:xfrm>
            <a:off x="0" y="1165654"/>
            <a:ext cx="9144000" cy="16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8625" b="1" dirty="0">
                <a:solidFill>
                  <a:srgbClr val="500000"/>
                </a:solidFill>
                <a:latin typeface="Arial Narrow" panose="020B0604020202020204" pitchFamily="34" charset="0"/>
                <a:ea typeface="Oswald"/>
                <a:cs typeface="Arial Narrow" panose="020B0604020202020204" pitchFamily="34" charset="0"/>
                <a:sym typeface="Oswald"/>
              </a:rPr>
              <a:t>HOWDY!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26C10D-AB55-3147-B18A-83CD884624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037" y="4580765"/>
            <a:ext cx="3718635" cy="94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73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C4646-29D9-7EE5-49D0-05CE9B01E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4">
            <a:extLst>
              <a:ext uri="{FF2B5EF4-FFF2-40B4-BE49-F238E27FC236}">
                <a16:creationId xmlns:a16="http://schemas.microsoft.com/office/drawing/2014/main" id="{4A1A42F5-5E89-758B-1EA2-BB3614C79D92}"/>
              </a:ext>
            </a:extLst>
          </p:cNvPr>
          <p:cNvSpPr txBox="1"/>
          <p:nvPr/>
        </p:nvSpPr>
        <p:spPr>
          <a:xfrm>
            <a:off x="4954832" y="1621182"/>
            <a:ext cx="737235" cy="447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 defTabSz="342900">
              <a:lnSpc>
                <a:spcPts val="2408"/>
              </a:lnSpc>
              <a:spcBef>
                <a:spcPts val="75"/>
              </a:spcBef>
            </a:pPr>
            <a:r>
              <a:rPr sz="2025" b="1" spc="79" dirty="0">
                <a:solidFill>
                  <a:srgbClr val="231F20"/>
                </a:solidFill>
                <a:latin typeface="Century Gothic"/>
                <a:cs typeface="Century Gothic"/>
              </a:rPr>
              <a:t>$</a:t>
            </a:r>
            <a:r>
              <a:rPr lang="en-US" sz="2025" b="1" spc="79" dirty="0">
                <a:solidFill>
                  <a:srgbClr val="231F20"/>
                </a:solidFill>
                <a:latin typeface="Century Gothic"/>
                <a:cs typeface="Century Gothic"/>
              </a:rPr>
              <a:t>65</a:t>
            </a:r>
            <a:r>
              <a:rPr sz="2025" b="1" spc="79" dirty="0">
                <a:solidFill>
                  <a:srgbClr val="231F20"/>
                </a:solidFill>
                <a:latin typeface="Century Gothic"/>
                <a:cs typeface="Century Gothic"/>
              </a:rPr>
              <a:t>M</a:t>
            </a:r>
            <a:endParaRPr sz="2025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953" algn="ctr" defTabSz="342900">
              <a:lnSpc>
                <a:spcPts val="968"/>
              </a:lnSpc>
            </a:pPr>
            <a:r>
              <a:rPr sz="1050" spc="75" dirty="0">
                <a:solidFill>
                  <a:srgbClr val="231F20"/>
                </a:solidFill>
                <a:latin typeface="Century Gothic"/>
                <a:cs typeface="Century Gothic"/>
              </a:rPr>
              <a:t>AWARDS</a:t>
            </a:r>
            <a:endParaRPr sz="105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2" name="object 25">
            <a:extLst>
              <a:ext uri="{FF2B5EF4-FFF2-40B4-BE49-F238E27FC236}">
                <a16:creationId xmlns:a16="http://schemas.microsoft.com/office/drawing/2014/main" id="{CB2688FF-8794-9028-D865-CF8C5C4E3DFD}"/>
              </a:ext>
            </a:extLst>
          </p:cNvPr>
          <p:cNvSpPr txBox="1"/>
          <p:nvPr/>
        </p:nvSpPr>
        <p:spPr>
          <a:xfrm>
            <a:off x="6083496" y="1279112"/>
            <a:ext cx="2235484" cy="1049807"/>
          </a:xfrm>
          <a:prstGeom prst="rect">
            <a:avLst/>
          </a:prstGeom>
        </p:spPr>
        <p:txBody>
          <a:bodyPr vert="horz" wrap="square" lIns="0" tIns="79534" rIns="0" bIns="0" rtlCol="0">
            <a:spAutoFit/>
          </a:bodyPr>
          <a:lstStyle/>
          <a:p>
            <a:pPr marL="9525" defTabSz="342900">
              <a:spcBef>
                <a:spcPts val="626"/>
              </a:spcBef>
            </a:pPr>
            <a:r>
              <a:rPr sz="1200" b="1" dirty="0">
                <a:solidFill>
                  <a:srgbClr val="010202"/>
                </a:solidFill>
                <a:latin typeface="Century Gothic"/>
                <a:cs typeface="Century Gothic"/>
              </a:rPr>
              <a:t>$</a:t>
            </a:r>
            <a:r>
              <a:rPr lang="en-US" sz="1200" b="1" dirty="0">
                <a:solidFill>
                  <a:srgbClr val="010202"/>
                </a:solidFill>
                <a:latin typeface="Century Gothic"/>
                <a:cs typeface="Century Gothic"/>
              </a:rPr>
              <a:t>52</a:t>
            </a:r>
            <a:r>
              <a:rPr sz="1200" b="1" dirty="0">
                <a:solidFill>
                  <a:srgbClr val="010202"/>
                </a:solidFill>
                <a:latin typeface="Century Gothic"/>
                <a:cs typeface="Century Gothic"/>
              </a:rPr>
              <a:t>M</a:t>
            </a:r>
            <a:r>
              <a:rPr sz="1200" b="1" spc="45" dirty="0">
                <a:solidFill>
                  <a:srgbClr val="010202"/>
                </a:solidFill>
                <a:latin typeface="Century Gothic"/>
                <a:cs typeface="Century Gothic"/>
              </a:rPr>
              <a:t> </a:t>
            </a:r>
            <a:r>
              <a:rPr sz="1200" spc="94" dirty="0">
                <a:solidFill>
                  <a:srgbClr val="010202"/>
                </a:solidFill>
                <a:latin typeface="Century Gothic"/>
                <a:cs typeface="Century Gothic"/>
              </a:rPr>
              <a:t>RESEARCH</a:t>
            </a:r>
            <a:r>
              <a:rPr sz="1200" spc="45" dirty="0">
                <a:solidFill>
                  <a:srgbClr val="010202"/>
                </a:solidFill>
                <a:latin typeface="Century Gothic"/>
                <a:cs typeface="Century Gothic"/>
              </a:rPr>
              <a:t> </a:t>
            </a:r>
            <a:r>
              <a:rPr sz="1200" spc="60" dirty="0">
                <a:solidFill>
                  <a:srgbClr val="010202"/>
                </a:solidFill>
                <a:latin typeface="Century Gothic"/>
                <a:cs typeface="Century Gothic"/>
              </a:rPr>
              <a:t>AWARDS</a:t>
            </a:r>
            <a:endParaRPr sz="1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9525" defTabSz="342900">
              <a:spcBef>
                <a:spcPts val="551"/>
              </a:spcBef>
            </a:pPr>
            <a:r>
              <a:rPr sz="1200" b="1" spc="83" dirty="0">
                <a:solidFill>
                  <a:srgbClr val="010202"/>
                </a:solidFill>
                <a:latin typeface="Century Gothic"/>
                <a:cs typeface="Century Gothic"/>
              </a:rPr>
              <a:t>$</a:t>
            </a:r>
            <a:r>
              <a:rPr lang="en-US" sz="1200" b="1" spc="83" dirty="0">
                <a:solidFill>
                  <a:srgbClr val="010202"/>
                </a:solidFill>
                <a:latin typeface="Century Gothic"/>
                <a:cs typeface="Century Gothic"/>
              </a:rPr>
              <a:t>10</a:t>
            </a:r>
            <a:r>
              <a:rPr sz="1200" b="1" spc="83" dirty="0">
                <a:solidFill>
                  <a:srgbClr val="010202"/>
                </a:solidFill>
                <a:latin typeface="Century Gothic"/>
                <a:cs typeface="Century Gothic"/>
              </a:rPr>
              <a:t>M</a:t>
            </a:r>
            <a:r>
              <a:rPr sz="1200" b="1" spc="75" dirty="0">
                <a:solidFill>
                  <a:srgbClr val="010202"/>
                </a:solidFill>
                <a:latin typeface="Century Gothic"/>
                <a:cs typeface="Century Gothic"/>
              </a:rPr>
              <a:t> </a:t>
            </a:r>
            <a:r>
              <a:rPr sz="1200" spc="71" dirty="0">
                <a:solidFill>
                  <a:srgbClr val="010202"/>
                </a:solidFill>
                <a:latin typeface="Century Gothic"/>
                <a:cs typeface="Century Gothic"/>
              </a:rPr>
              <a:t>TRAINING</a:t>
            </a:r>
            <a:r>
              <a:rPr sz="1200" spc="79" dirty="0">
                <a:solidFill>
                  <a:srgbClr val="010202"/>
                </a:solidFill>
                <a:latin typeface="Century Gothic"/>
                <a:cs typeface="Century Gothic"/>
              </a:rPr>
              <a:t> </a:t>
            </a:r>
            <a:r>
              <a:rPr sz="1200" spc="60" dirty="0">
                <a:solidFill>
                  <a:srgbClr val="010202"/>
                </a:solidFill>
                <a:latin typeface="Century Gothic"/>
                <a:cs typeface="Century Gothic"/>
              </a:rPr>
              <a:t>AWARDS</a:t>
            </a:r>
            <a:endParaRPr lang="en-US" sz="1200" spc="60" dirty="0">
              <a:solidFill>
                <a:srgbClr val="010202"/>
              </a:solidFill>
              <a:latin typeface="Century Gothic"/>
              <a:cs typeface="Century Gothic"/>
            </a:endParaRPr>
          </a:p>
          <a:p>
            <a:pPr marL="9525" defTabSz="342900">
              <a:spcBef>
                <a:spcPts val="551"/>
              </a:spcBef>
            </a:pPr>
            <a:r>
              <a:rPr lang="en-US" sz="1200" b="1" spc="83" dirty="0">
                <a:solidFill>
                  <a:srgbClr val="010202"/>
                </a:solidFill>
                <a:latin typeface="Century Gothic"/>
                <a:cs typeface="Century Gothic"/>
              </a:rPr>
              <a:t>$2M</a:t>
            </a:r>
            <a:r>
              <a:rPr lang="en-US" sz="1200" b="1" spc="75" dirty="0">
                <a:solidFill>
                  <a:srgbClr val="010202"/>
                </a:solidFill>
                <a:latin typeface="Century Gothic"/>
                <a:cs typeface="Century Gothic"/>
              </a:rPr>
              <a:t> </a:t>
            </a:r>
            <a:r>
              <a:rPr lang="en-US" sz="1200" spc="71" dirty="0">
                <a:solidFill>
                  <a:srgbClr val="010202"/>
                </a:solidFill>
                <a:latin typeface="Century Gothic"/>
                <a:cs typeface="Century Gothic"/>
              </a:rPr>
              <a:t>STUDENT PROGRAMS</a:t>
            </a:r>
          </a:p>
          <a:p>
            <a:pPr marL="9525" defTabSz="342900">
              <a:spcBef>
                <a:spcPts val="551"/>
              </a:spcBef>
            </a:pPr>
            <a:r>
              <a:rPr lang="en-US" sz="1200" b="1" spc="83" dirty="0">
                <a:solidFill>
                  <a:srgbClr val="010202"/>
                </a:solidFill>
                <a:latin typeface="Century Gothic"/>
                <a:cs typeface="Century Gothic"/>
              </a:rPr>
              <a:t>$1M</a:t>
            </a:r>
            <a:r>
              <a:rPr lang="en-US" sz="1200" b="1" spc="75" dirty="0">
                <a:solidFill>
                  <a:srgbClr val="010202"/>
                </a:solidFill>
                <a:latin typeface="Century Gothic"/>
                <a:cs typeface="Century Gothic"/>
              </a:rPr>
              <a:t> </a:t>
            </a:r>
            <a:r>
              <a:rPr lang="en-US" sz="1200" spc="71" dirty="0">
                <a:solidFill>
                  <a:srgbClr val="010202"/>
                </a:solidFill>
                <a:latin typeface="Century Gothic"/>
                <a:cs typeface="Century Gothic"/>
              </a:rPr>
              <a:t>JOINT APMTS</a:t>
            </a:r>
            <a:endParaRPr lang="en-US" sz="1200" spc="60" dirty="0">
              <a:solidFill>
                <a:srgbClr val="010202"/>
              </a:solidFill>
              <a:latin typeface="Century Gothic"/>
              <a:cs typeface="Century Gothic"/>
            </a:endParaRPr>
          </a:p>
        </p:txBody>
      </p:sp>
      <p:grpSp>
        <p:nvGrpSpPr>
          <p:cNvPr id="24" name="object 47">
            <a:extLst>
              <a:ext uri="{FF2B5EF4-FFF2-40B4-BE49-F238E27FC236}">
                <a16:creationId xmlns:a16="http://schemas.microsoft.com/office/drawing/2014/main" id="{5FDED482-6010-3E17-2548-610D0E8BD5B0}"/>
              </a:ext>
            </a:extLst>
          </p:cNvPr>
          <p:cNvGrpSpPr/>
          <p:nvPr/>
        </p:nvGrpSpPr>
        <p:grpSpPr>
          <a:xfrm>
            <a:off x="5698299" y="1436308"/>
            <a:ext cx="341948" cy="811418"/>
            <a:chOff x="1463561" y="5241506"/>
            <a:chExt cx="455930" cy="243204"/>
          </a:xfrm>
        </p:grpSpPr>
        <p:sp>
          <p:nvSpPr>
            <p:cNvPr id="25" name="object 48">
              <a:extLst>
                <a:ext uri="{FF2B5EF4-FFF2-40B4-BE49-F238E27FC236}">
                  <a16:creationId xmlns:a16="http://schemas.microsoft.com/office/drawing/2014/main" id="{78A97ED8-C324-31EF-4C3F-EF9CC9967F1A}"/>
                </a:ext>
              </a:extLst>
            </p:cNvPr>
            <p:cNvSpPr/>
            <p:nvPr/>
          </p:nvSpPr>
          <p:spPr>
            <a:xfrm>
              <a:off x="1817902" y="5244681"/>
              <a:ext cx="98425" cy="236854"/>
            </a:xfrm>
            <a:custGeom>
              <a:avLst/>
              <a:gdLst/>
              <a:ahLst/>
              <a:cxnLst/>
              <a:rect l="l" t="t" r="r" b="b"/>
              <a:pathLst>
                <a:path w="98425" h="236854">
                  <a:moveTo>
                    <a:pt x="97459" y="236270"/>
                  </a:moveTo>
                  <a:lnTo>
                    <a:pt x="0" y="236270"/>
                  </a:lnTo>
                  <a:lnTo>
                    <a:pt x="0" y="118135"/>
                  </a:lnTo>
                  <a:lnTo>
                    <a:pt x="0" y="0"/>
                  </a:lnTo>
                  <a:lnTo>
                    <a:pt x="98005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342900"/>
              <a:endParaRPr sz="1350">
                <a:solidFill>
                  <a:srgbClr val="000000"/>
                </a:solidFill>
                <a:latin typeface="Tw Cen MT" panose="020B0602020104020603"/>
              </a:endParaRPr>
            </a:p>
          </p:txBody>
        </p:sp>
        <p:sp>
          <p:nvSpPr>
            <p:cNvPr id="27" name="object 49">
              <a:extLst>
                <a:ext uri="{FF2B5EF4-FFF2-40B4-BE49-F238E27FC236}">
                  <a16:creationId xmlns:a16="http://schemas.microsoft.com/office/drawing/2014/main" id="{49CE8E1B-EF34-7A09-9AA1-06F28B907659}"/>
                </a:ext>
              </a:extLst>
            </p:cNvPr>
            <p:cNvSpPr/>
            <p:nvPr/>
          </p:nvSpPr>
          <p:spPr>
            <a:xfrm>
              <a:off x="1463561" y="5361444"/>
              <a:ext cx="354965" cy="0"/>
            </a:xfrm>
            <a:custGeom>
              <a:avLst/>
              <a:gdLst/>
              <a:ahLst/>
              <a:cxnLst/>
              <a:rect l="l" t="t" r="r" b="b"/>
              <a:pathLst>
                <a:path w="354964">
                  <a:moveTo>
                    <a:pt x="0" y="0"/>
                  </a:moveTo>
                  <a:lnTo>
                    <a:pt x="354342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342900"/>
              <a:endParaRPr sz="1350">
                <a:solidFill>
                  <a:srgbClr val="000000"/>
                </a:solidFill>
                <a:latin typeface="Tw Cen MT" panose="020B0602020104020603"/>
              </a:endParaRPr>
            </a:p>
          </p:txBody>
        </p:sp>
      </p:grpSp>
      <p:sp>
        <p:nvSpPr>
          <p:cNvPr id="28" name="object 51">
            <a:extLst>
              <a:ext uri="{FF2B5EF4-FFF2-40B4-BE49-F238E27FC236}">
                <a16:creationId xmlns:a16="http://schemas.microsoft.com/office/drawing/2014/main" id="{6D225D11-B9CF-55A3-02F4-38BA62E3F9CF}"/>
              </a:ext>
            </a:extLst>
          </p:cNvPr>
          <p:cNvSpPr txBox="1"/>
          <p:nvPr/>
        </p:nvSpPr>
        <p:spPr>
          <a:xfrm>
            <a:off x="145661" y="1196551"/>
            <a:ext cx="3402883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342900">
              <a:spcBef>
                <a:spcPts val="75"/>
              </a:spcBef>
            </a:pPr>
            <a:r>
              <a:rPr lang="en-US" sz="2100" b="1" spc="139" dirty="0">
                <a:solidFill>
                  <a:srgbClr val="231F20"/>
                </a:solidFill>
                <a:latin typeface="Century Gothic"/>
                <a:cs typeface="Century Gothic"/>
              </a:rPr>
              <a:t>ACTIVE</a:t>
            </a:r>
            <a:r>
              <a:rPr sz="2100" b="1" spc="94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2100" b="1" spc="64" dirty="0">
                <a:solidFill>
                  <a:srgbClr val="231F20"/>
                </a:solidFill>
                <a:latin typeface="Century Gothic"/>
                <a:cs typeface="Century Gothic"/>
              </a:rPr>
              <a:t>ENGAGEMENT</a:t>
            </a:r>
            <a:r>
              <a:rPr lang="en-US" sz="2100" b="1" spc="64" dirty="0">
                <a:solidFill>
                  <a:srgbClr val="231F20"/>
                </a:solidFill>
                <a:latin typeface="Century Gothic"/>
                <a:cs typeface="Century Gothic"/>
              </a:rPr>
              <a:t>S</a:t>
            </a:r>
            <a:endParaRPr sz="21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E07F092-DD13-089E-8A3F-AA14BA898D14}"/>
              </a:ext>
            </a:extLst>
          </p:cNvPr>
          <p:cNvGraphicFramePr>
            <a:graphicFrameLocks/>
          </p:cNvGraphicFramePr>
          <p:nvPr/>
        </p:nvGraphicFramePr>
        <p:xfrm>
          <a:off x="-315636" y="2456513"/>
          <a:ext cx="4950554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8F7B69-C676-0817-C634-240EAB3BB473}"/>
              </a:ext>
            </a:extLst>
          </p:cNvPr>
          <p:cNvGraphicFramePr>
            <a:graphicFrameLocks noGrp="1"/>
          </p:cNvGraphicFramePr>
          <p:nvPr/>
        </p:nvGraphicFramePr>
        <p:xfrm>
          <a:off x="4874998" y="2626697"/>
          <a:ext cx="3673867" cy="2628635"/>
        </p:xfrm>
        <a:graphic>
          <a:graphicData uri="http://schemas.openxmlformats.org/drawingml/2006/table">
            <a:tbl>
              <a:tblPr/>
              <a:tblGrid>
                <a:gridCol w="848183">
                  <a:extLst>
                    <a:ext uri="{9D8B030D-6E8A-4147-A177-3AD203B41FA5}">
                      <a16:colId xmlns:a16="http://schemas.microsoft.com/office/drawing/2014/main" val="3981931446"/>
                    </a:ext>
                  </a:extLst>
                </a:gridCol>
                <a:gridCol w="1131154">
                  <a:extLst>
                    <a:ext uri="{9D8B030D-6E8A-4147-A177-3AD203B41FA5}">
                      <a16:colId xmlns:a16="http://schemas.microsoft.com/office/drawing/2014/main" val="2511863565"/>
                    </a:ext>
                  </a:extLst>
                </a:gridCol>
                <a:gridCol w="1694530">
                  <a:extLst>
                    <a:ext uri="{9D8B030D-6E8A-4147-A177-3AD203B41FA5}">
                      <a16:colId xmlns:a16="http://schemas.microsoft.com/office/drawing/2014/main" val="1831551173"/>
                    </a:ext>
                  </a:extLst>
                </a:gridCol>
              </a:tblGrid>
              <a:tr h="21222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Lab/Plant/Site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Active Awards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Awarded Amount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613558"/>
                  </a:ext>
                </a:extLst>
              </a:tr>
              <a:tr h="2196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Engr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     39,471,998.43 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304475"/>
                  </a:ext>
                </a:extLst>
              </a:tr>
              <a:tr h="2196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        4,273,025.63 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32483"/>
                  </a:ext>
                </a:extLst>
              </a:tr>
              <a:tr h="2196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AG-Res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     14,912,811.00 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155275"/>
                  </a:ext>
                </a:extLst>
              </a:tr>
              <a:tr h="2196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PVAMU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             248,531.34 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05668"/>
                  </a:ext>
                </a:extLst>
              </a:tr>
              <a:tr h="2196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TEEX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        3,917,692.78 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668508"/>
                  </a:ext>
                </a:extLst>
              </a:tr>
              <a:tr h="2196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Bush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             478,745.00 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180765"/>
                  </a:ext>
                </a:extLst>
              </a:tr>
              <a:tr h="2196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TTI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             384,296.00 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523132"/>
                  </a:ext>
                </a:extLst>
              </a:tr>
              <a:tr h="2196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VetMed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             322,057.00 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287156"/>
                  </a:ext>
                </a:extLst>
              </a:tr>
              <a:tr h="2196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TAMUG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             154,730.00 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254737"/>
                  </a:ext>
                </a:extLst>
              </a:tr>
              <a:tr h="2196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Mays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             918,000.00 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743509"/>
                  </a:ext>
                </a:extLst>
              </a:tr>
              <a:tr h="2196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Total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     65,081,887.18 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167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680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BA2A2-8A41-9C20-583D-943D6DF89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51">
            <a:extLst>
              <a:ext uri="{FF2B5EF4-FFF2-40B4-BE49-F238E27FC236}">
                <a16:creationId xmlns:a16="http://schemas.microsoft.com/office/drawing/2014/main" id="{469BE4BB-06D1-53CE-E7A3-D0F8D4FB4DB2}"/>
              </a:ext>
            </a:extLst>
          </p:cNvPr>
          <p:cNvSpPr txBox="1"/>
          <p:nvPr/>
        </p:nvSpPr>
        <p:spPr>
          <a:xfrm>
            <a:off x="353289" y="1251820"/>
            <a:ext cx="6479545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342900">
              <a:spcBef>
                <a:spcPts val="75"/>
              </a:spcBef>
            </a:pPr>
            <a:r>
              <a:rPr lang="en-US" sz="2100" b="1" spc="139" dirty="0">
                <a:solidFill>
                  <a:srgbClr val="231F20"/>
                </a:solidFill>
                <a:latin typeface="Century Gothic"/>
                <a:cs typeface="Century Gothic"/>
              </a:rPr>
              <a:t>TOP TECHNICAL AREAS OF </a:t>
            </a:r>
            <a:r>
              <a:rPr sz="2100" b="1" spc="94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2100" b="1" spc="64" dirty="0">
                <a:solidFill>
                  <a:srgbClr val="231F20"/>
                </a:solidFill>
                <a:latin typeface="Century Gothic"/>
                <a:cs typeface="Century Gothic"/>
              </a:rPr>
              <a:t>ENGAGEMENT</a:t>
            </a:r>
            <a:r>
              <a:rPr lang="en-US" sz="2100" b="1" spc="64" dirty="0">
                <a:solidFill>
                  <a:srgbClr val="231F20"/>
                </a:solidFill>
                <a:latin typeface="Century Gothic"/>
                <a:cs typeface="Century Gothic"/>
              </a:rPr>
              <a:t>S</a:t>
            </a:r>
            <a:endParaRPr sz="21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BAEDA-4DCF-7F00-7702-5717BC867E0C}"/>
              </a:ext>
            </a:extLst>
          </p:cNvPr>
          <p:cNvSpPr txBox="1"/>
          <p:nvPr/>
        </p:nvSpPr>
        <p:spPr>
          <a:xfrm>
            <a:off x="522215" y="1769554"/>
            <a:ext cx="3875714" cy="42242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800" dirty="0"/>
              <a:t>ADVANCED MANUFACTURING</a:t>
            </a:r>
            <a:endParaRPr lang="en-US"/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800"/>
              <a:t>MATERIAL SCIENCE</a:t>
            </a:r>
            <a:r>
              <a:rPr lang="en-US"/>
              <a:t>/ENGINEERING</a:t>
            </a:r>
            <a:endParaRPr lang="en-US" sz="1800"/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800" dirty="0"/>
              <a:t>NUCLEAR SCIENCE</a:t>
            </a:r>
            <a:r>
              <a:rPr lang="en-US" dirty="0"/>
              <a:t>/ENGINEERING</a:t>
            </a:r>
            <a:r>
              <a:rPr lang="en-US" sz="1800" dirty="0"/>
              <a:t> 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800" dirty="0"/>
              <a:t>HYPERSONICS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800" dirty="0"/>
              <a:t>HIGH </a:t>
            </a:r>
            <a:r>
              <a:rPr lang="en-US" dirty="0"/>
              <a:t>EXPLOSIVES</a:t>
            </a:r>
            <a:endParaRPr lang="en-US" sz="1800" dirty="0"/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dirty="0"/>
              <a:t>BIOMANUFACTURING</a:t>
            </a:r>
            <a:r>
              <a:rPr lang="en-US" sz="1800" dirty="0"/>
              <a:t> 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800" dirty="0"/>
              <a:t>EMERGENCY </a:t>
            </a:r>
            <a:r>
              <a:rPr lang="en-US" dirty="0"/>
              <a:t>MANAGEMENT</a:t>
            </a:r>
            <a:endParaRPr lang="en-US" sz="1800" dirty="0"/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800" dirty="0"/>
              <a:t>TRANSPORTATION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800" dirty="0"/>
              <a:t>AGRICULTURAL/FOOD SAFETY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800" dirty="0"/>
              <a:t>DIGITAL </a:t>
            </a:r>
            <a:r>
              <a:rPr lang="en-US" dirty="0"/>
              <a:t>TECHNOLOGY</a:t>
            </a:r>
            <a:endParaRPr lang="en-US" sz="1800" dirty="0"/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800" dirty="0"/>
              <a:t>LEADERSHIP DEVELOPMENT 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dirty="0"/>
              <a:t>ENERGY</a:t>
            </a:r>
            <a:r>
              <a:rPr lang="en-US" sz="1800" dirty="0"/>
              <a:t> DEVELOPMENT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dirty="0"/>
              <a:t>PHYSICS</a:t>
            </a:r>
            <a:endParaRPr lang="en-US" sz="1800" dirty="0"/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800" dirty="0"/>
              <a:t>CHEMISTRY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596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C20B-340C-ED8B-7F05-0FAB8503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Researcher Engagement Facilitation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D4217-7598-6A34-991E-D9222C602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Researcher are not required to go through NSO to collaborate with any labs or sites.</a:t>
            </a:r>
          </a:p>
          <a:p>
            <a:pPr marL="0" indent="0">
              <a:buNone/>
            </a:pPr>
            <a:r>
              <a:rPr lang="en-US" dirty="0"/>
              <a:t>NSO does not take any indirect and is funded completely out of the fees earned from M&amp;O participation.</a:t>
            </a:r>
          </a:p>
          <a:p>
            <a:pPr marL="0" indent="0">
              <a:buNone/>
            </a:pPr>
            <a:r>
              <a:rPr lang="en-US" dirty="0"/>
              <a:t>NSO can provide:</a:t>
            </a:r>
          </a:p>
          <a:p>
            <a:r>
              <a:rPr lang="en-US" dirty="0"/>
              <a:t>Connection to researchers and user facilities at NSE labs and sites.</a:t>
            </a:r>
          </a:p>
          <a:p>
            <a:r>
              <a:rPr lang="en-US" dirty="0"/>
              <a:t>Limited funds to support travel to visit labs and sites.</a:t>
            </a:r>
          </a:p>
          <a:p>
            <a:r>
              <a:rPr lang="en-US" dirty="0"/>
              <a:t>Limited support of specific applied research in collaboration with labs and sites.</a:t>
            </a:r>
          </a:p>
          <a:p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Note: Generally, focus is on US citizen faculty and students due to the national security mission needs.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33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7EDF-BC4C-7513-A4A6-CF5ABCA9F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37288-5CE8-E068-A553-B7D13238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https://nuclearsecurityoffice.tamus.edu/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Evelyn Mullen, P. E.</a:t>
            </a:r>
            <a:endParaRPr lang="en-US" dirty="0"/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Associate Vice Chancellor, Nuclear Security Initiatives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Email: emullen@tamus.edu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Phone: 979-862-9149 (office)</a:t>
            </a:r>
            <a:endParaRPr lang="en-US" sz="2000" dirty="0"/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Jim E. Morel, Ph.D.</a:t>
            </a:r>
            <a:endParaRPr lang="en-US" b="1" dirty="0"/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Professor and Nancy &amp; Ron Stinson Professor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TAMUS Co-Director, Joint Center for Resilient National Security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Department of Nuclear Engineering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Email: </a:t>
            </a:r>
            <a:r>
              <a:rPr lang="en-US" sz="2000" dirty="0">
                <a:solidFill>
                  <a:srgbClr val="0563C1"/>
                </a:solidFill>
                <a:ea typeface="+mn-lt"/>
                <a:cs typeface="+mn-lt"/>
                <a:hlinkClick r:id="rId3"/>
              </a:rPr>
              <a:t>morel@tamu.edu</a:t>
            </a:r>
            <a:r>
              <a:rPr lang="en-US" sz="2000" dirty="0">
                <a:ea typeface="+mn-lt"/>
                <a:cs typeface="+mn-lt"/>
              </a:rPr>
              <a:t>  </a:t>
            </a:r>
            <a:endParaRPr lang="en-US" sz="2000"/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Phone: (979) 845-6072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5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9594-242E-DEC0-28D0-4FDAEA07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Security Enterprise (NSE)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FDEF99-D676-4FFC-9B64-4DA7B7949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66"/>
          <a:stretch/>
        </p:blipFill>
        <p:spPr>
          <a:xfrm>
            <a:off x="226869" y="1804109"/>
            <a:ext cx="9146305" cy="438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2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texas with many logos&#10;&#10;AI-generated content may be incorrect.">
            <a:extLst>
              <a:ext uri="{FF2B5EF4-FFF2-40B4-BE49-F238E27FC236}">
                <a16:creationId xmlns:a16="http://schemas.microsoft.com/office/drawing/2014/main" id="{3102C1C5-63B2-D9F7-BB43-7A9B04D70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260" y="558528"/>
            <a:ext cx="6754382" cy="6160021"/>
          </a:xfrm>
        </p:spPr>
      </p:pic>
    </p:spTree>
    <p:extLst>
      <p:ext uri="{BB962C8B-B14F-4D97-AF65-F5344CB8AC3E}">
        <p14:creationId xmlns:p14="http://schemas.microsoft.com/office/powerpoint/2010/main" val="222428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E1ED5-3BEA-88BD-8E0E-93B0E0F17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7CFC9B88-3BA6-FBE5-6A3E-322C8539D8E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878736"/>
              </p:ext>
            </p:extLst>
          </p:nvPr>
        </p:nvGraphicFramePr>
        <p:xfrm>
          <a:off x="706929" y="972355"/>
          <a:ext cx="8241003" cy="552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D29A33-1FC5-4AF7-EBF8-CE718A2B32E6}"/>
              </a:ext>
            </a:extLst>
          </p:cNvPr>
          <p:cNvCxnSpPr>
            <a:cxnSpLocks/>
          </p:cNvCxnSpPr>
          <p:nvPr/>
        </p:nvCxnSpPr>
        <p:spPr>
          <a:xfrm>
            <a:off x="3217357" y="2064448"/>
            <a:ext cx="12649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D16D7A-73A6-DB30-B383-5675392AEEC3}"/>
              </a:ext>
            </a:extLst>
          </p:cNvPr>
          <p:cNvCxnSpPr>
            <a:cxnSpLocks/>
          </p:cNvCxnSpPr>
          <p:nvPr/>
        </p:nvCxnSpPr>
        <p:spPr>
          <a:xfrm>
            <a:off x="4482353" y="1954306"/>
            <a:ext cx="0" cy="4123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1AC65E88-015A-6659-1BF5-995F4E415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755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Nuclear Security Office</a:t>
            </a:r>
          </a:p>
        </p:txBody>
      </p:sp>
    </p:spTree>
    <p:extLst>
      <p:ext uri="{BB962C8B-B14F-4D97-AF65-F5344CB8AC3E}">
        <p14:creationId xmlns:p14="http://schemas.microsoft.com/office/powerpoint/2010/main" val="3192113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F9BE99-4CA5-E984-AD4B-0FED1D0DD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/>
              <a:t>The A&amp;M System is committed to National Security:</a:t>
            </a:r>
            <a:br>
              <a:rPr lang="en-US" sz="2800"/>
            </a:br>
            <a:r>
              <a:rPr lang="en-US" sz="2800"/>
              <a:t>The Nuclear Security Office arises from that commitment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2DEE62-7A2D-6111-55B4-4F1AC01A3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5" y="1690689"/>
            <a:ext cx="8272211" cy="48021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/>
              <a:t>VISION: </a:t>
            </a:r>
            <a:r>
              <a:rPr lang="en-US" sz="2000"/>
              <a:t>The Texas A&amp;M University System Nuclear Security Office (NSO) serves the nation and state by applying the breadth and depth of A&amp;M System capabilities to enhance national and global nuclear security.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/>
              <a:t>To achieve this vision NSO will: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/>
              <a:t>Contribute substantially as partners in the management and operations (M&amp;O) of Los Alamos National Laboratory and the Pantex Plant.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/>
              <a:t>Leverage investments by the State of Texas and the A&amp;M System to enable missions of the labs, plants, and sites in the NSE.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/>
              <a:t>Apply A&amp;M System expertise and competencies in research, professional development and training to provide innovative solutions to NSE challenges.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/>
              <a:t>Develop the future NSE workforce by connecting NSE entities with the public service minded students that attend A&amp;M System universities.</a:t>
            </a:r>
          </a:p>
        </p:txBody>
      </p:sp>
    </p:spTree>
    <p:extLst>
      <p:ext uri="{BB962C8B-B14F-4D97-AF65-F5344CB8AC3E}">
        <p14:creationId xmlns:p14="http://schemas.microsoft.com/office/powerpoint/2010/main" val="36037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6">
            <a:extLst>
              <a:ext uri="{FF2B5EF4-FFF2-40B4-BE49-F238E27FC236}">
                <a16:creationId xmlns:a16="http://schemas.microsoft.com/office/drawing/2014/main" id="{7DD903FD-058E-0260-FFFE-7177E40525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7172" y="384875"/>
            <a:ext cx="5520000" cy="1085714"/>
          </a:xfrm>
          <a:prstGeom prst="rect">
            <a:avLst/>
          </a:prstGeom>
        </p:spPr>
      </p:pic>
      <p:grpSp>
        <p:nvGrpSpPr>
          <p:cNvPr id="6" name="object 9">
            <a:extLst>
              <a:ext uri="{FF2B5EF4-FFF2-40B4-BE49-F238E27FC236}">
                <a16:creationId xmlns:a16="http://schemas.microsoft.com/office/drawing/2014/main" id="{5ACBB145-327E-8CCC-4DBF-31E212E5111B}"/>
              </a:ext>
            </a:extLst>
          </p:cNvPr>
          <p:cNvGrpSpPr>
            <a:grpSpLocks noChangeAspect="1"/>
          </p:cNvGrpSpPr>
          <p:nvPr/>
        </p:nvGrpSpPr>
        <p:grpSpPr>
          <a:xfrm>
            <a:off x="1783428" y="1923286"/>
            <a:ext cx="6079978" cy="2357440"/>
            <a:chOff x="520330" y="1554338"/>
            <a:chExt cx="2972435" cy="1152525"/>
          </a:xfrm>
        </p:grpSpPr>
        <p:pic>
          <p:nvPicPr>
            <p:cNvPr id="7" name="object 10">
              <a:extLst>
                <a:ext uri="{FF2B5EF4-FFF2-40B4-BE49-F238E27FC236}">
                  <a16:creationId xmlns:a16="http://schemas.microsoft.com/office/drawing/2014/main" id="{B055B266-C77C-221A-47CE-5CF464FDB73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946" y="1554338"/>
              <a:ext cx="1943214" cy="531145"/>
            </a:xfrm>
            <a:prstGeom prst="rect">
              <a:avLst/>
            </a:prstGeom>
          </p:spPr>
        </p:pic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AD42EF8C-621F-B21E-289A-FF33139589C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640" y="2344975"/>
              <a:ext cx="972724" cy="338693"/>
            </a:xfrm>
            <a:prstGeom prst="rect">
              <a:avLst/>
            </a:prstGeom>
          </p:spPr>
        </p:pic>
        <p:pic>
          <p:nvPicPr>
            <p:cNvPr id="9" name="object 12">
              <a:extLst>
                <a:ext uri="{FF2B5EF4-FFF2-40B4-BE49-F238E27FC236}">
                  <a16:creationId xmlns:a16="http://schemas.microsoft.com/office/drawing/2014/main" id="{6AB4F628-CCA0-57ED-A43C-08DA30E6375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1426" y="2307010"/>
              <a:ext cx="656202" cy="399506"/>
            </a:xfrm>
            <a:prstGeom prst="rect">
              <a:avLst/>
            </a:prstGeom>
          </p:spPr>
        </p:pic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CAB0AB8A-B8D0-0917-8A87-FEF1490851DF}"/>
                </a:ext>
              </a:extLst>
            </p:cNvPr>
            <p:cNvSpPr/>
            <p:nvPr/>
          </p:nvSpPr>
          <p:spPr>
            <a:xfrm>
              <a:off x="523505" y="2240253"/>
              <a:ext cx="2966085" cy="98425"/>
            </a:xfrm>
            <a:custGeom>
              <a:avLst/>
              <a:gdLst/>
              <a:ahLst/>
              <a:cxnLst/>
              <a:rect l="l" t="t" r="r" b="b"/>
              <a:pathLst>
                <a:path w="2966085" h="98425">
                  <a:moveTo>
                    <a:pt x="0" y="97459"/>
                  </a:moveTo>
                  <a:lnTo>
                    <a:pt x="0" y="0"/>
                  </a:lnTo>
                  <a:lnTo>
                    <a:pt x="1482966" y="0"/>
                  </a:lnTo>
                  <a:lnTo>
                    <a:pt x="2965945" y="0"/>
                  </a:lnTo>
                  <a:lnTo>
                    <a:pt x="2965945" y="9800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1" name="object 14">
              <a:extLst>
                <a:ext uri="{FF2B5EF4-FFF2-40B4-BE49-F238E27FC236}">
                  <a16:creationId xmlns:a16="http://schemas.microsoft.com/office/drawing/2014/main" id="{9F53E26F-69A0-DEC7-2FEA-91704A099507}"/>
                </a:ext>
              </a:extLst>
            </p:cNvPr>
            <p:cNvSpPr/>
            <p:nvPr/>
          </p:nvSpPr>
          <p:spPr>
            <a:xfrm>
              <a:off x="2023670" y="2123117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0"/>
                  </a:moveTo>
                  <a:lnTo>
                    <a:pt x="0" y="117144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</p:grpSp>
      <p:sp>
        <p:nvSpPr>
          <p:cNvPr id="16" name="object 27">
            <a:extLst>
              <a:ext uri="{FF2B5EF4-FFF2-40B4-BE49-F238E27FC236}">
                <a16:creationId xmlns:a16="http://schemas.microsoft.com/office/drawing/2014/main" id="{F460235B-4F31-E192-499B-629C980AB4D4}"/>
              </a:ext>
            </a:extLst>
          </p:cNvPr>
          <p:cNvSpPr txBox="1"/>
          <p:nvPr/>
        </p:nvSpPr>
        <p:spPr>
          <a:xfrm>
            <a:off x="472227" y="4440442"/>
            <a:ext cx="4560770" cy="2071608"/>
          </a:xfrm>
          <a:prstGeom prst="rect">
            <a:avLst/>
          </a:prstGeom>
        </p:spPr>
        <p:txBody>
          <a:bodyPr vert="horz" wrap="square" lIns="0" tIns="42430" rIns="0" bIns="0" rtlCol="0" anchor="t">
            <a:spAutoFit/>
          </a:bodyPr>
          <a:lstStyle/>
          <a:p>
            <a:pPr marL="8255">
              <a:spcBef>
                <a:spcPts val="334"/>
              </a:spcBef>
            </a:pPr>
            <a:r>
              <a:rPr sz="2400" b="1" spc="112" dirty="0">
                <a:solidFill>
                  <a:srgbClr val="231F20"/>
                </a:solidFill>
                <a:latin typeface="Century Gothic"/>
                <a:cs typeface="Century Gothic"/>
              </a:rPr>
              <a:t>RESEARCH</a:t>
            </a:r>
            <a:endParaRPr lang="en-US" sz="2400" b="1" spc="112" dirty="0">
              <a:solidFill>
                <a:srgbClr val="231F20"/>
              </a:solidFill>
              <a:latin typeface="Century Gothic"/>
              <a:cs typeface="Century Gothic"/>
            </a:endParaRPr>
          </a:p>
          <a:p>
            <a:pPr marL="234950" indent="-226695">
              <a:spcBef>
                <a:spcPts val="334"/>
              </a:spcBef>
              <a:buFont typeface="Arial" panose="020B0604020202020204" pitchFamily="34" charset="0"/>
              <a:buChar char="•"/>
            </a:pPr>
            <a:r>
              <a:rPr sz="2400" spc="-7" dirty="0">
                <a:solidFill>
                  <a:srgbClr val="231F20"/>
                </a:solidFill>
                <a:latin typeface="Century Gothic"/>
                <a:cs typeface="Century Gothic"/>
              </a:rPr>
              <a:t>Advanced</a:t>
            </a:r>
            <a:r>
              <a:rPr lang="en-US" sz="2400" spc="-7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2400" spc="-7" dirty="0">
                <a:solidFill>
                  <a:srgbClr val="231F20"/>
                </a:solidFill>
                <a:latin typeface="Century Gothic"/>
                <a:cs typeface="Century Gothic"/>
              </a:rPr>
              <a:t>Manufacturing</a:t>
            </a:r>
            <a:endParaRPr sz="2400" dirty="0">
              <a:latin typeface="Century Gothic"/>
              <a:cs typeface="Century Gothic"/>
            </a:endParaRPr>
          </a:p>
          <a:p>
            <a:pPr marL="163195" indent="-76835">
              <a:lnSpc>
                <a:spcPct val="110000"/>
              </a:lnSpc>
              <a:spcBef>
                <a:spcPts val="259"/>
              </a:spcBef>
              <a:buChar char="•"/>
              <a:tabLst>
                <a:tab pos="163652" algn="l"/>
              </a:tabLst>
            </a:pPr>
            <a:r>
              <a:rPr sz="2400" dirty="0">
                <a:solidFill>
                  <a:srgbClr val="231F20"/>
                </a:solidFill>
                <a:latin typeface="Century Gothic"/>
                <a:cs typeface="Century Gothic"/>
              </a:rPr>
              <a:t>Nuclear</a:t>
            </a:r>
            <a:r>
              <a:rPr sz="2400" spc="37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2400" spc="-7" dirty="0">
                <a:solidFill>
                  <a:srgbClr val="231F20"/>
                </a:solidFill>
                <a:latin typeface="Century Gothic"/>
                <a:cs typeface="Century Gothic"/>
              </a:rPr>
              <a:t>science</a:t>
            </a:r>
            <a:r>
              <a:rPr lang="en-US" sz="2400" spc="-7" dirty="0">
                <a:solidFill>
                  <a:srgbClr val="231F20"/>
                </a:solidFill>
                <a:latin typeface="Century Gothic"/>
                <a:cs typeface="Century Gothic"/>
              </a:rPr>
              <a:t>, engineering</a:t>
            </a:r>
          </a:p>
          <a:p>
            <a:pPr marL="163195" indent="-76835">
              <a:lnSpc>
                <a:spcPct val="110000"/>
              </a:lnSpc>
              <a:spcBef>
                <a:spcPts val="259"/>
              </a:spcBef>
              <a:buChar char="•"/>
              <a:tabLst>
                <a:tab pos="163652" algn="l"/>
              </a:tabLst>
            </a:pPr>
            <a:r>
              <a:rPr lang="en-US" sz="2400" spc="-7" dirty="0" err="1">
                <a:solidFill>
                  <a:srgbClr val="231F20"/>
                </a:solidFill>
                <a:latin typeface="Century Gothic"/>
                <a:cs typeface="Century Gothic"/>
              </a:rPr>
              <a:t>Hypersonics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17" name="object 29">
            <a:extLst>
              <a:ext uri="{FF2B5EF4-FFF2-40B4-BE49-F238E27FC236}">
                <a16:creationId xmlns:a16="http://schemas.microsoft.com/office/drawing/2014/main" id="{495606F4-E61C-B07A-9BEF-9A7D78F90D59}"/>
              </a:ext>
            </a:extLst>
          </p:cNvPr>
          <p:cNvSpPr txBox="1"/>
          <p:nvPr/>
        </p:nvSpPr>
        <p:spPr>
          <a:xfrm>
            <a:off x="5527414" y="4455381"/>
            <a:ext cx="3579752" cy="2043392"/>
          </a:xfrm>
          <a:prstGeom prst="rect">
            <a:avLst/>
          </a:prstGeom>
        </p:spPr>
        <p:txBody>
          <a:bodyPr vert="horz" wrap="square" lIns="0" tIns="42430" rIns="0" bIns="0" rtlCol="0" anchor="t">
            <a:spAutoFit/>
          </a:bodyPr>
          <a:lstStyle/>
          <a:p>
            <a:pPr marL="8255">
              <a:spcBef>
                <a:spcPts val="334"/>
              </a:spcBef>
            </a:pPr>
            <a:r>
              <a:rPr sz="2400" b="1" spc="82" dirty="0">
                <a:solidFill>
                  <a:srgbClr val="231F20"/>
                </a:solidFill>
                <a:latin typeface="Century Gothic"/>
                <a:cs typeface="Century Gothic"/>
              </a:rPr>
              <a:t>TRAINING</a:t>
            </a:r>
            <a:endParaRPr lang="en-US" sz="2400" dirty="0">
              <a:latin typeface="Century Gothic"/>
              <a:cs typeface="Century Gothic"/>
            </a:endParaRPr>
          </a:p>
          <a:p>
            <a:pPr marL="163195" indent="-76835">
              <a:spcBef>
                <a:spcPts val="259"/>
              </a:spcBef>
              <a:buChar char="•"/>
              <a:tabLst>
                <a:tab pos="163652" algn="l"/>
              </a:tabLst>
            </a:pPr>
            <a:r>
              <a:rPr lang="en-US" sz="2400" spc="41" dirty="0">
                <a:solidFill>
                  <a:srgbClr val="231F20"/>
                </a:solidFill>
                <a:latin typeface="Century Gothic"/>
                <a:cs typeface="Century Gothic"/>
              </a:rPr>
              <a:t>Leadership</a:t>
            </a:r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163195" indent="-76835">
              <a:spcBef>
                <a:spcPts val="259"/>
              </a:spcBef>
              <a:buChar char="•"/>
              <a:tabLst>
                <a:tab pos="163652" algn="l"/>
              </a:tabLst>
            </a:pPr>
            <a:r>
              <a:rPr lang="en-US" sz="2400" spc="41" dirty="0">
                <a:solidFill>
                  <a:srgbClr val="231F20"/>
                </a:solidFill>
                <a:latin typeface="Century Gothic"/>
                <a:cs typeface="Century Gothic"/>
              </a:rPr>
              <a:t>OSHA</a:t>
            </a:r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163195" indent="-76835">
              <a:spcBef>
                <a:spcPts val="259"/>
              </a:spcBef>
              <a:buChar char="•"/>
              <a:tabLst>
                <a:tab pos="163652" algn="l"/>
              </a:tabLst>
            </a:pPr>
            <a:r>
              <a:rPr lang="en-US" sz="2400" spc="41" dirty="0">
                <a:solidFill>
                  <a:srgbClr val="231F20"/>
                </a:solidFill>
                <a:latin typeface="Century Gothic"/>
                <a:cs typeface="Century Gothic"/>
              </a:rPr>
              <a:t>High</a:t>
            </a:r>
            <a:r>
              <a:rPr sz="2400" spc="3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2400" spc="27" dirty="0">
                <a:solidFill>
                  <a:srgbClr val="231F20"/>
                </a:solidFill>
                <a:latin typeface="Century Gothic"/>
                <a:cs typeface="Century Gothic"/>
              </a:rPr>
              <a:t>Explosives</a:t>
            </a:r>
            <a:endParaRPr sz="2400" dirty="0">
              <a:latin typeface="Century Gothic"/>
              <a:cs typeface="Century Gothic"/>
            </a:endParaRPr>
          </a:p>
          <a:p>
            <a:pPr marL="163195" indent="-76835">
              <a:spcBef>
                <a:spcPts val="259"/>
              </a:spcBef>
              <a:buChar char="•"/>
              <a:tabLst>
                <a:tab pos="163652" algn="l"/>
              </a:tabLst>
            </a:pPr>
            <a:r>
              <a:rPr sz="2400" spc="-7" dirty="0">
                <a:solidFill>
                  <a:srgbClr val="231F20"/>
                </a:solidFill>
                <a:latin typeface="Century Gothic"/>
                <a:cs typeface="Century Gothic"/>
              </a:rPr>
              <a:t>Quality</a:t>
            </a:r>
            <a:endParaRPr sz="2400" dirty="0">
              <a:latin typeface="Century Gothic"/>
              <a:cs typeface="Century Gothic"/>
            </a:endParaRPr>
          </a:p>
        </p:txBody>
      </p:sp>
      <p:pic>
        <p:nvPicPr>
          <p:cNvPr id="26" name="object 8">
            <a:extLst>
              <a:ext uri="{FF2B5EF4-FFF2-40B4-BE49-F238E27FC236}">
                <a16:creationId xmlns:a16="http://schemas.microsoft.com/office/drawing/2014/main" id="{31BB2B17-F86B-5247-9D05-701BAA4621D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9922" y="3661337"/>
            <a:ext cx="1737143" cy="3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C4646-29D9-7EE5-49D0-05CE9B01E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6">
            <a:extLst>
              <a:ext uri="{FF2B5EF4-FFF2-40B4-BE49-F238E27FC236}">
                <a16:creationId xmlns:a16="http://schemas.microsoft.com/office/drawing/2014/main" id="{84963210-8CC7-C131-9B82-85F54858C8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7172" y="384875"/>
            <a:ext cx="5520000" cy="1085714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AC8EBAB7-740F-7BBF-0132-088CDDECEA49}"/>
              </a:ext>
            </a:extLst>
          </p:cNvPr>
          <p:cNvSpPr txBox="1"/>
          <p:nvPr/>
        </p:nvSpPr>
        <p:spPr>
          <a:xfrm>
            <a:off x="6075342" y="5466737"/>
            <a:ext cx="2844800" cy="70775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43815" algn="ctr">
              <a:lnSpc>
                <a:spcPct val="100000"/>
              </a:lnSpc>
              <a:spcBef>
                <a:spcPts val="340"/>
              </a:spcBef>
            </a:pPr>
            <a:r>
              <a:rPr lang="en-US" sz="2700" b="1" dirty="0">
                <a:latin typeface="Century Gothic"/>
                <a:cs typeface="Century Gothic"/>
              </a:rPr>
              <a:t>14</a:t>
            </a:r>
            <a:endParaRPr sz="2700" b="1" dirty="0">
              <a:latin typeface="Century Gothic"/>
              <a:cs typeface="Century Gothic"/>
            </a:endParaRPr>
          </a:p>
          <a:p>
            <a:pPr marL="12700" marR="5080" indent="-635" algn="ctr">
              <a:lnSpc>
                <a:spcPct val="110000"/>
              </a:lnSpc>
              <a:spcBef>
                <a:spcPts val="20"/>
              </a:spcBef>
            </a:pPr>
            <a:r>
              <a:rPr lang="en-US" sz="1600" spc="85" dirty="0">
                <a:solidFill>
                  <a:srgbClr val="231F20"/>
                </a:solidFill>
                <a:latin typeface="Century Gothic"/>
                <a:cs typeface="Century Gothic"/>
              </a:rPr>
              <a:t>Joint Appointments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3" name="object 23">
            <a:extLst>
              <a:ext uri="{FF2B5EF4-FFF2-40B4-BE49-F238E27FC236}">
                <a16:creationId xmlns:a16="http://schemas.microsoft.com/office/drawing/2014/main" id="{51133E28-60BC-C3DD-D24C-C5CEDFBF8A0A}"/>
              </a:ext>
            </a:extLst>
          </p:cNvPr>
          <p:cNvSpPr txBox="1"/>
          <p:nvPr/>
        </p:nvSpPr>
        <p:spPr>
          <a:xfrm>
            <a:off x="1586296" y="1699423"/>
            <a:ext cx="1276468" cy="5777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b="1" spc="160" dirty="0">
                <a:solidFill>
                  <a:srgbClr val="231F20"/>
                </a:solidFill>
                <a:latin typeface="Century Gothic"/>
                <a:cs typeface="Century Gothic"/>
              </a:rPr>
              <a:t>CURRENT </a:t>
            </a:r>
            <a:r>
              <a:rPr b="1" spc="145" dirty="0">
                <a:solidFill>
                  <a:srgbClr val="231F20"/>
                </a:solidFill>
                <a:latin typeface="Century Gothic"/>
                <a:cs typeface="Century Gothic"/>
              </a:rPr>
              <a:t>PROJECTS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4" name="object 24">
            <a:extLst>
              <a:ext uri="{FF2B5EF4-FFF2-40B4-BE49-F238E27FC236}">
                <a16:creationId xmlns:a16="http://schemas.microsoft.com/office/drawing/2014/main" id="{4A1A42F5-5E89-758B-1EA2-BB3614C79D92}"/>
              </a:ext>
            </a:extLst>
          </p:cNvPr>
          <p:cNvSpPr txBox="1"/>
          <p:nvPr/>
        </p:nvSpPr>
        <p:spPr>
          <a:xfrm>
            <a:off x="3793144" y="1719303"/>
            <a:ext cx="982980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210"/>
              </a:lnSpc>
              <a:spcBef>
                <a:spcPts val="100"/>
              </a:spcBef>
            </a:pPr>
            <a:r>
              <a:rPr sz="2700" b="1" spc="105" dirty="0">
                <a:solidFill>
                  <a:srgbClr val="231F20"/>
                </a:solidFill>
                <a:latin typeface="Century Gothic"/>
                <a:cs typeface="Century Gothic"/>
              </a:rPr>
              <a:t>$20M</a:t>
            </a:r>
            <a:endParaRPr sz="2700" b="1" dirty="0">
              <a:latin typeface="Century Gothic"/>
              <a:cs typeface="Century Gothic"/>
            </a:endParaRPr>
          </a:p>
          <a:p>
            <a:pPr marL="1270" algn="ctr">
              <a:lnSpc>
                <a:spcPts val="1290"/>
              </a:lnSpc>
            </a:pPr>
            <a:r>
              <a:rPr sz="1400" spc="100" dirty="0">
                <a:solidFill>
                  <a:srgbClr val="231F20"/>
                </a:solidFill>
                <a:latin typeface="Century Gothic"/>
                <a:cs typeface="Century Gothic"/>
              </a:rPr>
              <a:t>AWARDS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2" name="object 25">
            <a:extLst>
              <a:ext uri="{FF2B5EF4-FFF2-40B4-BE49-F238E27FC236}">
                <a16:creationId xmlns:a16="http://schemas.microsoft.com/office/drawing/2014/main" id="{CB2688FF-8794-9028-D865-CF8C5C4E3DFD}"/>
              </a:ext>
            </a:extLst>
          </p:cNvPr>
          <p:cNvSpPr txBox="1"/>
          <p:nvPr/>
        </p:nvSpPr>
        <p:spPr>
          <a:xfrm>
            <a:off x="5350555" y="1658751"/>
            <a:ext cx="2980645" cy="689291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600" b="1" dirty="0">
                <a:solidFill>
                  <a:srgbClr val="010202"/>
                </a:solidFill>
                <a:latin typeface="Century Gothic"/>
                <a:cs typeface="Century Gothic"/>
              </a:rPr>
              <a:t>$11M</a:t>
            </a:r>
            <a:r>
              <a:rPr sz="1600" b="1" spc="60" dirty="0">
                <a:solidFill>
                  <a:srgbClr val="010202"/>
                </a:solidFill>
                <a:latin typeface="Century Gothic"/>
                <a:cs typeface="Century Gothic"/>
              </a:rPr>
              <a:t> </a:t>
            </a:r>
            <a:r>
              <a:rPr sz="1600" spc="125" dirty="0">
                <a:solidFill>
                  <a:srgbClr val="010202"/>
                </a:solidFill>
                <a:latin typeface="Century Gothic"/>
                <a:cs typeface="Century Gothic"/>
              </a:rPr>
              <a:t>RESEARCH</a:t>
            </a:r>
            <a:r>
              <a:rPr sz="1600" spc="60" dirty="0">
                <a:solidFill>
                  <a:srgbClr val="010202"/>
                </a:solidFill>
                <a:latin typeface="Century Gothic"/>
                <a:cs typeface="Century Gothic"/>
              </a:rPr>
              <a:t> </a:t>
            </a:r>
            <a:r>
              <a:rPr sz="1600" spc="80" dirty="0">
                <a:solidFill>
                  <a:srgbClr val="010202"/>
                </a:solidFill>
                <a:latin typeface="Century Gothic"/>
                <a:cs typeface="Century Gothic"/>
              </a:rPr>
              <a:t>AWARDS</a:t>
            </a:r>
            <a:endParaRPr sz="16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600" b="1" spc="110" dirty="0">
                <a:solidFill>
                  <a:srgbClr val="010202"/>
                </a:solidFill>
                <a:latin typeface="Century Gothic"/>
                <a:cs typeface="Century Gothic"/>
              </a:rPr>
              <a:t>$9M</a:t>
            </a:r>
            <a:r>
              <a:rPr sz="1600" b="1" spc="100" dirty="0">
                <a:solidFill>
                  <a:srgbClr val="010202"/>
                </a:solidFill>
                <a:latin typeface="Century Gothic"/>
                <a:cs typeface="Century Gothic"/>
              </a:rPr>
              <a:t> </a:t>
            </a:r>
            <a:r>
              <a:rPr sz="1600" spc="95" dirty="0">
                <a:solidFill>
                  <a:srgbClr val="010202"/>
                </a:solidFill>
                <a:latin typeface="Century Gothic"/>
                <a:cs typeface="Century Gothic"/>
              </a:rPr>
              <a:t>TRAINING</a:t>
            </a:r>
            <a:r>
              <a:rPr sz="1600" spc="105" dirty="0">
                <a:solidFill>
                  <a:srgbClr val="010202"/>
                </a:solidFill>
                <a:latin typeface="Century Gothic"/>
                <a:cs typeface="Century Gothic"/>
              </a:rPr>
              <a:t> </a:t>
            </a:r>
            <a:r>
              <a:rPr sz="1600" spc="80" dirty="0">
                <a:solidFill>
                  <a:srgbClr val="010202"/>
                </a:solidFill>
                <a:latin typeface="Century Gothic"/>
                <a:cs typeface="Century Gothic"/>
              </a:rPr>
              <a:t>AWARDS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3" name="object 26">
            <a:extLst>
              <a:ext uri="{FF2B5EF4-FFF2-40B4-BE49-F238E27FC236}">
                <a16:creationId xmlns:a16="http://schemas.microsoft.com/office/drawing/2014/main" id="{B1F4B309-85B8-AFE6-F961-B7B80EDACAB6}"/>
              </a:ext>
            </a:extLst>
          </p:cNvPr>
          <p:cNvSpPr txBox="1"/>
          <p:nvPr/>
        </p:nvSpPr>
        <p:spPr>
          <a:xfrm>
            <a:off x="649261" y="4253110"/>
            <a:ext cx="2552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250" dirty="0">
                <a:solidFill>
                  <a:srgbClr val="231F20"/>
                </a:solidFill>
                <a:latin typeface="Century Gothic"/>
                <a:cs typeface="Century Gothic"/>
              </a:rPr>
              <a:t>4</a:t>
            </a:r>
            <a:endParaRPr sz="2700" b="1" dirty="0">
              <a:latin typeface="Century Gothic"/>
              <a:cs typeface="Century Gothic"/>
            </a:endParaRPr>
          </a:p>
        </p:txBody>
      </p:sp>
      <p:sp>
        <p:nvSpPr>
          <p:cNvPr id="14" name="object 31">
            <a:extLst>
              <a:ext uri="{FF2B5EF4-FFF2-40B4-BE49-F238E27FC236}">
                <a16:creationId xmlns:a16="http://schemas.microsoft.com/office/drawing/2014/main" id="{30728EFD-51C5-F2B1-19A1-ED7B01CF647B}"/>
              </a:ext>
            </a:extLst>
          </p:cNvPr>
          <p:cNvSpPr txBox="1"/>
          <p:nvPr/>
        </p:nvSpPr>
        <p:spPr>
          <a:xfrm>
            <a:off x="664091" y="3303246"/>
            <a:ext cx="2291764" cy="687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231F20"/>
                </a:solidFill>
                <a:latin typeface="Century Gothic"/>
                <a:cs typeface="Century Gothic"/>
              </a:rPr>
              <a:t>2</a:t>
            </a:r>
            <a:r>
              <a:rPr lang="en-US" sz="27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Universities</a:t>
            </a:r>
          </a:p>
          <a:p>
            <a:pPr marL="338138" indent="-325438">
              <a:lnSpc>
                <a:spcPct val="100000"/>
              </a:lnSpc>
              <a:spcBef>
                <a:spcPts val="100"/>
              </a:spcBef>
            </a:pPr>
            <a:r>
              <a:rPr lang="en-US" sz="1600" i="1" dirty="0">
                <a:solidFill>
                  <a:srgbClr val="231F20"/>
                </a:solidFill>
                <a:latin typeface="Century Gothic"/>
                <a:cs typeface="Century Gothic"/>
              </a:rPr>
              <a:t>	</a:t>
            </a:r>
            <a:r>
              <a:rPr sz="1600" i="1" dirty="0">
                <a:solidFill>
                  <a:srgbClr val="231F20"/>
                </a:solidFill>
                <a:latin typeface="Century Gothic"/>
                <a:cs typeface="Century Gothic"/>
              </a:rPr>
              <a:t>(TAMU,</a:t>
            </a:r>
            <a:r>
              <a:rPr sz="1600" i="1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i="1" spc="-10" dirty="0">
                <a:solidFill>
                  <a:srgbClr val="231F20"/>
                </a:solidFill>
                <a:latin typeface="Century Gothic"/>
                <a:cs typeface="Century Gothic"/>
              </a:rPr>
              <a:t>TAMUCC)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5" name="object 32">
            <a:extLst>
              <a:ext uri="{FF2B5EF4-FFF2-40B4-BE49-F238E27FC236}">
                <a16:creationId xmlns:a16="http://schemas.microsoft.com/office/drawing/2014/main" id="{347238E0-E3BB-2808-4EF7-1BAEC08E583B}"/>
              </a:ext>
            </a:extLst>
          </p:cNvPr>
          <p:cNvSpPr txBox="1"/>
          <p:nvPr/>
        </p:nvSpPr>
        <p:spPr>
          <a:xfrm>
            <a:off x="4284634" y="3262049"/>
            <a:ext cx="4154312" cy="1081065"/>
          </a:xfrm>
          <a:prstGeom prst="rect">
            <a:avLst/>
          </a:prstGeom>
        </p:spPr>
        <p:txBody>
          <a:bodyPr vert="horz" wrap="square" lIns="0" tIns="103505" rIns="0" bIns="0" rtlCol="0" anchor="t">
            <a:spAutoFit/>
          </a:bodyPr>
          <a:lstStyle/>
          <a:p>
            <a:pPr marL="335280" marR="342265" indent="-297815">
              <a:lnSpc>
                <a:spcPct val="110000"/>
              </a:lnSpc>
            </a:pPr>
            <a:r>
              <a:rPr lang="en-US" sz="4050" b="1" spc="127" baseline="1028" dirty="0">
                <a:solidFill>
                  <a:srgbClr val="231F20"/>
                </a:solidFill>
                <a:latin typeface="Century Gothic"/>
                <a:cs typeface="Century Gothic"/>
              </a:rPr>
              <a:t>5 Colleges</a:t>
            </a:r>
          </a:p>
          <a:p>
            <a:pPr marL="57150" marR="342265">
              <a:lnSpc>
                <a:spcPct val="110000"/>
              </a:lnSpc>
              <a:tabLst>
                <a:tab pos="395288" algn="l"/>
              </a:tabLst>
            </a:pPr>
            <a:r>
              <a:rPr lang="en-US" sz="1600" i="1" spc="-70" dirty="0">
                <a:solidFill>
                  <a:srgbClr val="231F20"/>
                </a:solidFill>
                <a:latin typeface="Century Gothic"/>
                <a:cs typeface="Century Gothic"/>
              </a:rPr>
              <a:t>	</a:t>
            </a:r>
            <a:r>
              <a:rPr sz="1600" i="1" spc="-70" dirty="0">
                <a:solidFill>
                  <a:srgbClr val="231F20"/>
                </a:solidFill>
                <a:latin typeface="Century Gothic"/>
                <a:cs typeface="Century Gothic"/>
              </a:rPr>
              <a:t>(</a:t>
            </a:r>
            <a:r>
              <a:rPr lang="en-US" sz="1600" i="1" spc="-70" dirty="0">
                <a:solidFill>
                  <a:srgbClr val="231F20"/>
                </a:solidFill>
                <a:latin typeface="Century Gothic"/>
                <a:cs typeface="Century Gothic"/>
              </a:rPr>
              <a:t>Agriculture</a:t>
            </a:r>
            <a:r>
              <a:rPr lang="en-US" sz="1600" i="1" spc="-50" dirty="0">
                <a:solidFill>
                  <a:srgbClr val="231F20"/>
                </a:solidFill>
                <a:latin typeface="Century Gothic"/>
                <a:cs typeface="Century Gothic"/>
              </a:rPr>
              <a:t>, </a:t>
            </a:r>
            <a:r>
              <a:rPr lang="en-US" sz="1600" i="1" spc="-50" dirty="0" err="1">
                <a:solidFill>
                  <a:srgbClr val="231F20"/>
                </a:solidFill>
                <a:latin typeface="Century Gothic"/>
                <a:cs typeface="Century Gothic"/>
              </a:rPr>
              <a:t>Arts&amp;</a:t>
            </a:r>
            <a:r>
              <a:rPr sz="1600" i="1" spc="-10" dirty="0" err="1">
                <a:solidFill>
                  <a:srgbClr val="231F20"/>
                </a:solidFill>
                <a:latin typeface="Century Gothic"/>
                <a:cs typeface="Century Gothic"/>
              </a:rPr>
              <a:t>Sciences</a:t>
            </a:r>
            <a:r>
              <a:rPr sz="1600" i="1" spc="-10" dirty="0">
                <a:solidFill>
                  <a:srgbClr val="231F20"/>
                </a:solidFill>
                <a:latin typeface="Century Gothic"/>
                <a:cs typeface="Century Gothic"/>
              </a:rPr>
              <a:t>,</a:t>
            </a: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sz="1600" i="1" spc="60" dirty="0">
                <a:solidFill>
                  <a:srgbClr val="231F20"/>
                </a:solidFill>
                <a:latin typeface="Century Gothic"/>
                <a:cs typeface="Century Gothic"/>
              </a:rPr>
              <a:t>Bush,</a:t>
            </a:r>
            <a:r>
              <a:rPr sz="1600" i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lang="en-US" sz="1600" i="1" dirty="0">
                <a:solidFill>
                  <a:srgbClr val="231F20"/>
                </a:solidFill>
                <a:latin typeface="Century Gothic"/>
                <a:cs typeface="Century Gothic"/>
              </a:rPr>
              <a:t>	</a:t>
            </a:r>
            <a:r>
              <a:rPr sz="1600" i="1" spc="-10" dirty="0">
                <a:solidFill>
                  <a:srgbClr val="231F20"/>
                </a:solidFill>
                <a:latin typeface="Century Gothic"/>
                <a:cs typeface="Century Gothic"/>
              </a:rPr>
              <a:t>Engineering, </a:t>
            </a:r>
            <a:r>
              <a:rPr sz="1600" i="1" dirty="0">
                <a:solidFill>
                  <a:srgbClr val="231F20"/>
                </a:solidFill>
                <a:latin typeface="Century Gothic"/>
                <a:cs typeface="Century Gothic"/>
              </a:rPr>
              <a:t>Veterinary</a:t>
            </a:r>
            <a:r>
              <a:rPr sz="1600" i="1" spc="1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i="1" spc="-10" dirty="0">
                <a:solidFill>
                  <a:srgbClr val="231F20"/>
                </a:solidFill>
                <a:latin typeface="Century Gothic"/>
                <a:cs typeface="Century Gothic"/>
              </a:rPr>
              <a:t>Medicine)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8" name="object 33">
            <a:extLst>
              <a:ext uri="{FF2B5EF4-FFF2-40B4-BE49-F238E27FC236}">
                <a16:creationId xmlns:a16="http://schemas.microsoft.com/office/drawing/2014/main" id="{0BE5EB15-A188-D428-755D-5DECC26E2326}"/>
              </a:ext>
            </a:extLst>
          </p:cNvPr>
          <p:cNvSpPr txBox="1"/>
          <p:nvPr/>
        </p:nvSpPr>
        <p:spPr>
          <a:xfrm flipH="1">
            <a:off x="4338935" y="4464122"/>
            <a:ext cx="49802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35" dirty="0">
                <a:solidFill>
                  <a:srgbClr val="231F20"/>
                </a:solidFill>
                <a:latin typeface="Century Gothic"/>
                <a:cs typeface="Century Gothic"/>
              </a:rPr>
              <a:t>22</a:t>
            </a:r>
            <a:endParaRPr sz="2700" b="1" dirty="0">
              <a:latin typeface="Century Gothic"/>
              <a:cs typeface="Century Gothic"/>
            </a:endParaRPr>
          </a:p>
        </p:txBody>
      </p:sp>
      <p:sp>
        <p:nvSpPr>
          <p:cNvPr id="19" name="object 34">
            <a:extLst>
              <a:ext uri="{FF2B5EF4-FFF2-40B4-BE49-F238E27FC236}">
                <a16:creationId xmlns:a16="http://schemas.microsoft.com/office/drawing/2014/main" id="{5A2282F3-6693-6E0D-EA35-9A8305708D7A}"/>
              </a:ext>
            </a:extLst>
          </p:cNvPr>
          <p:cNvSpPr txBox="1"/>
          <p:nvPr/>
        </p:nvSpPr>
        <p:spPr>
          <a:xfrm>
            <a:off x="776896" y="5389367"/>
            <a:ext cx="2291764" cy="1083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160"/>
              </a:lnSpc>
              <a:spcBef>
                <a:spcPts val="100"/>
              </a:spcBef>
            </a:pPr>
            <a:r>
              <a:rPr sz="1600" spc="-20" dirty="0">
                <a:solidFill>
                  <a:srgbClr val="231F20"/>
                </a:solidFill>
                <a:latin typeface="Century Gothic"/>
                <a:cs typeface="Century Gothic"/>
              </a:rPr>
              <a:t>OVER</a:t>
            </a:r>
            <a:endParaRPr sz="1600" dirty="0">
              <a:latin typeface="Century Gothic"/>
              <a:cs typeface="Century Gothic"/>
            </a:endParaRPr>
          </a:p>
          <a:p>
            <a:pPr algn="ctr">
              <a:lnSpc>
                <a:spcPts val="3080"/>
              </a:lnSpc>
            </a:pPr>
            <a:r>
              <a:rPr sz="2700" b="1" spc="185" dirty="0">
                <a:solidFill>
                  <a:srgbClr val="231F20"/>
                </a:solidFill>
                <a:latin typeface="Century Gothic"/>
                <a:cs typeface="Century Gothic"/>
              </a:rPr>
              <a:t>300</a:t>
            </a:r>
            <a:endParaRPr sz="2700" b="1" dirty="0">
              <a:latin typeface="Century Gothic"/>
              <a:cs typeface="Century Gothic"/>
            </a:endParaRPr>
          </a:p>
          <a:p>
            <a:pPr marL="12065" marR="5080" algn="ctr">
              <a:lnSpc>
                <a:spcPct val="110000"/>
              </a:lnSpc>
              <a:spcBef>
                <a:spcPts val="20"/>
              </a:spcBef>
            </a:pPr>
            <a:r>
              <a:rPr sz="1600" dirty="0">
                <a:solidFill>
                  <a:srgbClr val="231F20"/>
                </a:solidFill>
                <a:latin typeface="Century Gothic"/>
                <a:cs typeface="Century Gothic"/>
              </a:rPr>
              <a:t>A&amp;M</a:t>
            </a:r>
            <a:r>
              <a:rPr sz="1600" spc="-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spc="50" dirty="0">
                <a:solidFill>
                  <a:srgbClr val="231F20"/>
                </a:solidFill>
                <a:latin typeface="Century Gothic"/>
                <a:cs typeface="Century Gothic"/>
              </a:rPr>
              <a:t>System </a:t>
            </a:r>
            <a:r>
              <a:rPr sz="1600" spc="55" dirty="0">
                <a:solidFill>
                  <a:srgbClr val="231F20"/>
                </a:solidFill>
                <a:latin typeface="Century Gothic"/>
                <a:cs typeface="Century Gothic"/>
              </a:rPr>
              <a:t>Former</a:t>
            </a:r>
            <a:r>
              <a:rPr sz="16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spc="40" dirty="0">
                <a:solidFill>
                  <a:srgbClr val="231F20"/>
                </a:solidFill>
                <a:latin typeface="Century Gothic"/>
                <a:cs typeface="Century Gothic"/>
              </a:rPr>
              <a:t>Students </a:t>
            </a:r>
            <a:r>
              <a:rPr sz="1600" spc="-10" dirty="0">
                <a:solidFill>
                  <a:srgbClr val="231F20"/>
                </a:solidFill>
                <a:latin typeface="Century Gothic"/>
                <a:cs typeface="Century Gothic"/>
              </a:rPr>
              <a:t>Employed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20" name="object 35">
            <a:extLst>
              <a:ext uri="{FF2B5EF4-FFF2-40B4-BE49-F238E27FC236}">
                <a16:creationId xmlns:a16="http://schemas.microsoft.com/office/drawing/2014/main" id="{A086661F-404D-86F2-2CAC-2A505F5CEC16}"/>
              </a:ext>
            </a:extLst>
          </p:cNvPr>
          <p:cNvSpPr txBox="1"/>
          <p:nvPr/>
        </p:nvSpPr>
        <p:spPr>
          <a:xfrm>
            <a:off x="3823027" y="5427317"/>
            <a:ext cx="1732340" cy="1083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algn="ctr">
              <a:lnSpc>
                <a:spcPts val="1160"/>
              </a:lnSpc>
              <a:spcBef>
                <a:spcPts val="100"/>
              </a:spcBef>
            </a:pPr>
            <a:r>
              <a:rPr sz="1600" spc="-20" dirty="0">
                <a:solidFill>
                  <a:srgbClr val="231F20"/>
                </a:solidFill>
                <a:latin typeface="Century Gothic"/>
                <a:cs typeface="Century Gothic"/>
              </a:rPr>
              <a:t>OVER</a:t>
            </a:r>
            <a:endParaRPr sz="1600" dirty="0">
              <a:latin typeface="Century Gothic"/>
              <a:cs typeface="Century Gothic"/>
            </a:endParaRPr>
          </a:p>
          <a:p>
            <a:pPr marL="17780" algn="ctr">
              <a:lnSpc>
                <a:spcPts val="3080"/>
              </a:lnSpc>
            </a:pPr>
            <a:r>
              <a:rPr sz="2700" b="1" spc="70" dirty="0">
                <a:solidFill>
                  <a:srgbClr val="231F20"/>
                </a:solidFill>
                <a:latin typeface="Century Gothic"/>
                <a:cs typeface="Century Gothic"/>
              </a:rPr>
              <a:t>70</a:t>
            </a:r>
            <a:endParaRPr sz="2700" b="1" dirty="0">
              <a:latin typeface="Century Gothic"/>
              <a:cs typeface="Century Gothic"/>
            </a:endParaRPr>
          </a:p>
          <a:p>
            <a:pPr marL="12700" marR="5080" indent="30480" algn="ctr">
              <a:lnSpc>
                <a:spcPct val="110000"/>
              </a:lnSpc>
              <a:spcBef>
                <a:spcPts val="20"/>
              </a:spcBef>
            </a:pPr>
            <a:r>
              <a:rPr sz="1600" dirty="0">
                <a:solidFill>
                  <a:srgbClr val="231F20"/>
                </a:solidFill>
                <a:latin typeface="Century Gothic"/>
                <a:cs typeface="Century Gothic"/>
              </a:rPr>
              <a:t>A&amp;M</a:t>
            </a:r>
            <a:r>
              <a:rPr sz="1600" spc="-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spc="50" dirty="0">
                <a:solidFill>
                  <a:srgbClr val="231F20"/>
                </a:solidFill>
                <a:latin typeface="Century Gothic"/>
                <a:cs typeface="Century Gothic"/>
              </a:rPr>
              <a:t>System </a:t>
            </a:r>
            <a:r>
              <a:rPr sz="1600" spc="10" dirty="0">
                <a:solidFill>
                  <a:srgbClr val="231F20"/>
                </a:solidFill>
                <a:latin typeface="Century Gothic"/>
                <a:cs typeface="Century Gothic"/>
              </a:rPr>
              <a:t>Student</a:t>
            </a:r>
            <a:r>
              <a:rPr sz="1600" spc="204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spc="40" dirty="0">
                <a:solidFill>
                  <a:srgbClr val="231F20"/>
                </a:solidFill>
                <a:latin typeface="Century Gothic"/>
                <a:cs typeface="Century Gothic"/>
              </a:rPr>
              <a:t>Interns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21" name="object 36">
            <a:extLst>
              <a:ext uri="{FF2B5EF4-FFF2-40B4-BE49-F238E27FC236}">
                <a16:creationId xmlns:a16="http://schemas.microsoft.com/office/drawing/2014/main" id="{1E48D48D-BAC7-1113-03CB-47D958DC916D}"/>
              </a:ext>
            </a:extLst>
          </p:cNvPr>
          <p:cNvSpPr txBox="1"/>
          <p:nvPr/>
        </p:nvSpPr>
        <p:spPr>
          <a:xfrm>
            <a:off x="966010" y="1672182"/>
            <a:ext cx="132232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40" dirty="0">
                <a:solidFill>
                  <a:srgbClr val="231F20"/>
                </a:solidFill>
                <a:latin typeface="Century Gothic"/>
                <a:cs typeface="Century Gothic"/>
              </a:rPr>
              <a:t>53</a:t>
            </a:r>
            <a:endParaRPr sz="3200" b="1" dirty="0">
              <a:latin typeface="Century Gothic"/>
              <a:cs typeface="Century Gothic"/>
            </a:endParaRPr>
          </a:p>
        </p:txBody>
      </p:sp>
      <p:sp>
        <p:nvSpPr>
          <p:cNvPr id="22" name="object 41">
            <a:extLst>
              <a:ext uri="{FF2B5EF4-FFF2-40B4-BE49-F238E27FC236}">
                <a16:creationId xmlns:a16="http://schemas.microsoft.com/office/drawing/2014/main" id="{E1601947-5CAB-94A6-E762-AEFE66414009}"/>
              </a:ext>
            </a:extLst>
          </p:cNvPr>
          <p:cNvSpPr txBox="1"/>
          <p:nvPr/>
        </p:nvSpPr>
        <p:spPr>
          <a:xfrm>
            <a:off x="4836960" y="4452580"/>
            <a:ext cx="2457250" cy="43986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lang="en-US" sz="2700" b="1" spc="75" dirty="0">
                <a:solidFill>
                  <a:srgbClr val="231F20"/>
                </a:solidFill>
                <a:latin typeface="Century Gothic"/>
                <a:cs typeface="Century Gothic"/>
              </a:rPr>
              <a:t>Departments</a:t>
            </a:r>
            <a:endParaRPr sz="2700" dirty="0">
              <a:latin typeface="Century Gothic"/>
              <a:cs typeface="Century Gothic"/>
            </a:endParaRPr>
          </a:p>
        </p:txBody>
      </p:sp>
      <p:sp>
        <p:nvSpPr>
          <p:cNvPr id="23" name="object 42">
            <a:extLst>
              <a:ext uri="{FF2B5EF4-FFF2-40B4-BE49-F238E27FC236}">
                <a16:creationId xmlns:a16="http://schemas.microsoft.com/office/drawing/2014/main" id="{6B615C43-AB77-DAA9-548E-18592EE86027}"/>
              </a:ext>
            </a:extLst>
          </p:cNvPr>
          <p:cNvSpPr txBox="1"/>
          <p:nvPr/>
        </p:nvSpPr>
        <p:spPr>
          <a:xfrm>
            <a:off x="966010" y="4247254"/>
            <a:ext cx="3022494" cy="64774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10000"/>
              </a:lnSpc>
            </a:pPr>
            <a:r>
              <a:rPr sz="2700" b="1" spc="150" dirty="0">
                <a:solidFill>
                  <a:srgbClr val="231F20"/>
                </a:solidFill>
                <a:latin typeface="Century Gothic"/>
                <a:cs typeface="Century Gothic"/>
              </a:rPr>
              <a:t>S</a:t>
            </a:r>
            <a:r>
              <a:rPr lang="en-US" sz="2700" b="1" spc="150" dirty="0">
                <a:solidFill>
                  <a:srgbClr val="231F20"/>
                </a:solidFill>
                <a:latin typeface="Century Gothic"/>
                <a:cs typeface="Century Gothic"/>
              </a:rPr>
              <a:t>tate Agencies</a:t>
            </a:r>
            <a:endParaRPr sz="2700" dirty="0">
              <a:latin typeface="Century Gothic"/>
              <a:cs typeface="Century Gothic"/>
            </a:endParaRPr>
          </a:p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sz="1600" i="1" dirty="0">
                <a:solidFill>
                  <a:srgbClr val="231F20"/>
                </a:solidFill>
                <a:latin typeface="Century Gothic"/>
                <a:cs typeface="Century Gothic"/>
              </a:rPr>
              <a:t>(</a:t>
            </a:r>
            <a:r>
              <a:rPr lang="en-US" sz="1600" i="1" dirty="0">
                <a:solidFill>
                  <a:srgbClr val="231F20"/>
                </a:solidFill>
                <a:latin typeface="Century Gothic"/>
                <a:cs typeface="Century Gothic"/>
              </a:rPr>
              <a:t>AgriLife</a:t>
            </a:r>
            <a:r>
              <a:rPr sz="1600" i="1" dirty="0">
                <a:solidFill>
                  <a:srgbClr val="231F20"/>
                </a:solidFill>
                <a:latin typeface="Century Gothic"/>
                <a:cs typeface="Century Gothic"/>
              </a:rPr>
              <a:t>,</a:t>
            </a:r>
            <a:r>
              <a:rPr sz="1600" i="1" spc="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i="1" spc="75" dirty="0">
                <a:solidFill>
                  <a:srgbClr val="231F20"/>
                </a:solidFill>
                <a:latin typeface="Century Gothic"/>
                <a:cs typeface="Century Gothic"/>
              </a:rPr>
              <a:t>TEES, TEEX,</a:t>
            </a:r>
            <a:r>
              <a:rPr sz="1600" i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i="1" spc="60" dirty="0">
                <a:solidFill>
                  <a:srgbClr val="231F20"/>
                </a:solidFill>
                <a:latin typeface="Century Gothic"/>
                <a:cs typeface="Century Gothic"/>
              </a:rPr>
              <a:t>TTI)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24" name="object 47">
            <a:extLst>
              <a:ext uri="{FF2B5EF4-FFF2-40B4-BE49-F238E27FC236}">
                <a16:creationId xmlns:a16="http://schemas.microsoft.com/office/drawing/2014/main" id="{5FDED482-6010-3E17-2548-610D0E8BD5B0}"/>
              </a:ext>
            </a:extLst>
          </p:cNvPr>
          <p:cNvGrpSpPr/>
          <p:nvPr/>
        </p:nvGrpSpPr>
        <p:grpSpPr>
          <a:xfrm>
            <a:off x="4836960" y="1868346"/>
            <a:ext cx="455930" cy="243204"/>
            <a:chOff x="1463561" y="5241506"/>
            <a:chExt cx="455930" cy="243204"/>
          </a:xfrm>
        </p:grpSpPr>
        <p:sp>
          <p:nvSpPr>
            <p:cNvPr id="25" name="object 48">
              <a:extLst>
                <a:ext uri="{FF2B5EF4-FFF2-40B4-BE49-F238E27FC236}">
                  <a16:creationId xmlns:a16="http://schemas.microsoft.com/office/drawing/2014/main" id="{78A97ED8-C324-31EF-4C3F-EF9CC9967F1A}"/>
                </a:ext>
              </a:extLst>
            </p:cNvPr>
            <p:cNvSpPr/>
            <p:nvPr/>
          </p:nvSpPr>
          <p:spPr>
            <a:xfrm>
              <a:off x="1817902" y="5244681"/>
              <a:ext cx="98425" cy="236854"/>
            </a:xfrm>
            <a:custGeom>
              <a:avLst/>
              <a:gdLst/>
              <a:ahLst/>
              <a:cxnLst/>
              <a:rect l="l" t="t" r="r" b="b"/>
              <a:pathLst>
                <a:path w="98425" h="236854">
                  <a:moveTo>
                    <a:pt x="97459" y="236270"/>
                  </a:moveTo>
                  <a:lnTo>
                    <a:pt x="0" y="236270"/>
                  </a:lnTo>
                  <a:lnTo>
                    <a:pt x="0" y="118135"/>
                  </a:lnTo>
                  <a:lnTo>
                    <a:pt x="0" y="0"/>
                  </a:lnTo>
                  <a:lnTo>
                    <a:pt x="98005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9">
              <a:extLst>
                <a:ext uri="{FF2B5EF4-FFF2-40B4-BE49-F238E27FC236}">
                  <a16:creationId xmlns:a16="http://schemas.microsoft.com/office/drawing/2014/main" id="{49CE8E1B-EF34-7A09-9AA1-06F28B907659}"/>
                </a:ext>
              </a:extLst>
            </p:cNvPr>
            <p:cNvSpPr/>
            <p:nvPr/>
          </p:nvSpPr>
          <p:spPr>
            <a:xfrm>
              <a:off x="1463561" y="5361444"/>
              <a:ext cx="354965" cy="0"/>
            </a:xfrm>
            <a:custGeom>
              <a:avLst/>
              <a:gdLst/>
              <a:ahLst/>
              <a:cxnLst/>
              <a:rect l="l" t="t" r="r" b="b"/>
              <a:pathLst>
                <a:path w="354964">
                  <a:moveTo>
                    <a:pt x="0" y="0"/>
                  </a:moveTo>
                  <a:lnTo>
                    <a:pt x="354342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51">
            <a:extLst>
              <a:ext uri="{FF2B5EF4-FFF2-40B4-BE49-F238E27FC236}">
                <a16:creationId xmlns:a16="http://schemas.microsoft.com/office/drawing/2014/main" id="{6D225D11-B9CF-55A3-02F4-38BA62E3F9CF}"/>
              </a:ext>
            </a:extLst>
          </p:cNvPr>
          <p:cNvSpPr txBox="1"/>
          <p:nvPr/>
        </p:nvSpPr>
        <p:spPr>
          <a:xfrm>
            <a:off x="2401592" y="2655797"/>
            <a:ext cx="457521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85" dirty="0">
                <a:solidFill>
                  <a:srgbClr val="231F20"/>
                </a:solidFill>
                <a:latin typeface="Century Gothic"/>
                <a:cs typeface="Century Gothic"/>
              </a:rPr>
              <a:t>EXPERT</a:t>
            </a:r>
            <a:r>
              <a:rPr sz="2800" b="1" spc="1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2800" b="1" spc="85" dirty="0">
                <a:solidFill>
                  <a:srgbClr val="231F20"/>
                </a:solidFill>
                <a:latin typeface="Century Gothic"/>
                <a:cs typeface="Century Gothic"/>
              </a:rPr>
              <a:t>ENGAGEMENT</a:t>
            </a:r>
            <a:endParaRPr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787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7">
            <a:extLst>
              <a:ext uri="{FF2B5EF4-FFF2-40B4-BE49-F238E27FC236}">
                <a16:creationId xmlns:a16="http://schemas.microsoft.com/office/drawing/2014/main" id="{C8501F30-A279-35B6-C46D-75E8681867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0353" y="474209"/>
            <a:ext cx="4040000" cy="113142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0120010-0C04-FFC8-3DA5-FB668FF66D7C}"/>
              </a:ext>
            </a:extLst>
          </p:cNvPr>
          <p:cNvGrpSpPr>
            <a:grpSpLocks noChangeAspect="1"/>
          </p:cNvGrpSpPr>
          <p:nvPr/>
        </p:nvGrpSpPr>
        <p:grpSpPr>
          <a:xfrm>
            <a:off x="1596568" y="1823703"/>
            <a:ext cx="5950864" cy="2663020"/>
            <a:chOff x="4330485" y="1358336"/>
            <a:chExt cx="2986975" cy="1336675"/>
          </a:xfrm>
        </p:grpSpPr>
        <p:pic>
          <p:nvPicPr>
            <p:cNvPr id="25" name="object 15">
              <a:extLst>
                <a:ext uri="{FF2B5EF4-FFF2-40B4-BE49-F238E27FC236}">
                  <a16:creationId xmlns:a16="http://schemas.microsoft.com/office/drawing/2014/main" id="{B42CD3C6-C4A6-B3D7-1851-AA5D9572B0E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3871" y="2435368"/>
              <a:ext cx="774632" cy="175200"/>
            </a:xfrm>
            <a:prstGeom prst="rect">
              <a:avLst/>
            </a:prstGeom>
          </p:spPr>
        </p:pic>
        <p:pic>
          <p:nvPicPr>
            <p:cNvPr id="26" name="object 16">
              <a:extLst>
                <a:ext uri="{FF2B5EF4-FFF2-40B4-BE49-F238E27FC236}">
                  <a16:creationId xmlns:a16="http://schemas.microsoft.com/office/drawing/2014/main" id="{E97CD14A-0416-FB2D-4E97-89AFEFA5E06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8050" y="2437686"/>
              <a:ext cx="669410" cy="167531"/>
            </a:xfrm>
            <a:prstGeom prst="rect">
              <a:avLst/>
            </a:prstGeom>
          </p:spPr>
        </p:pic>
        <p:grpSp>
          <p:nvGrpSpPr>
            <p:cNvPr id="27" name="object 17">
              <a:extLst>
                <a:ext uri="{FF2B5EF4-FFF2-40B4-BE49-F238E27FC236}">
                  <a16:creationId xmlns:a16="http://schemas.microsoft.com/office/drawing/2014/main" id="{5EBE9029-5DE2-9BD7-D2A6-85124D5608B5}"/>
                </a:ext>
              </a:extLst>
            </p:cNvPr>
            <p:cNvGrpSpPr/>
            <p:nvPr/>
          </p:nvGrpSpPr>
          <p:grpSpPr>
            <a:xfrm>
              <a:off x="4330485" y="1358336"/>
              <a:ext cx="2955290" cy="1336675"/>
              <a:chOff x="4330485" y="1358336"/>
              <a:chExt cx="2955290" cy="1336675"/>
            </a:xfrm>
          </p:grpSpPr>
          <p:pic>
            <p:nvPicPr>
              <p:cNvPr id="28" name="object 18">
                <a:extLst>
                  <a:ext uri="{FF2B5EF4-FFF2-40B4-BE49-F238E27FC236}">
                    <a16:creationId xmlns:a16="http://schemas.microsoft.com/office/drawing/2014/main" id="{580EEF76-39F8-9B6E-1114-13C80CC4F6F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955537" y="2352092"/>
                <a:ext cx="561342" cy="341751"/>
              </a:xfrm>
              <a:prstGeom prst="rect">
                <a:avLst/>
              </a:prstGeom>
            </p:spPr>
          </p:pic>
          <p:pic>
            <p:nvPicPr>
              <p:cNvPr id="29" name="object 19">
                <a:extLst>
                  <a:ext uri="{FF2B5EF4-FFF2-40B4-BE49-F238E27FC236}">
                    <a16:creationId xmlns:a16="http://schemas.microsoft.com/office/drawing/2014/main" id="{A22102BB-092C-B0FF-FC23-88C441FEF56F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905540" y="1358336"/>
                <a:ext cx="1481046" cy="768324"/>
              </a:xfrm>
              <a:prstGeom prst="rect">
                <a:avLst/>
              </a:prstGeom>
            </p:spPr>
          </p:pic>
          <p:pic>
            <p:nvPicPr>
              <p:cNvPr id="30" name="object 20">
                <a:extLst>
                  <a:ext uri="{FF2B5EF4-FFF2-40B4-BE49-F238E27FC236}">
                    <a16:creationId xmlns:a16="http://schemas.microsoft.com/office/drawing/2014/main" id="{F17F344E-CAA4-A34D-E502-9D0B5402270B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333660" y="2351154"/>
                <a:ext cx="633416" cy="343628"/>
              </a:xfrm>
              <a:prstGeom prst="rect">
                <a:avLst/>
              </a:prstGeom>
            </p:spPr>
          </p:pic>
          <p:sp>
            <p:nvSpPr>
              <p:cNvPr id="31" name="object 21">
                <a:extLst>
                  <a:ext uri="{FF2B5EF4-FFF2-40B4-BE49-F238E27FC236}">
                    <a16:creationId xmlns:a16="http://schemas.microsoft.com/office/drawing/2014/main" id="{46982A40-C348-7C38-AEB4-F892CE234FE0}"/>
                  </a:ext>
                </a:extLst>
              </p:cNvPr>
              <p:cNvSpPr/>
              <p:nvPr/>
            </p:nvSpPr>
            <p:spPr>
              <a:xfrm>
                <a:off x="4333660" y="2282945"/>
                <a:ext cx="2948940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2948940" h="98425">
                    <a:moveTo>
                      <a:pt x="0" y="97459"/>
                    </a:moveTo>
                    <a:lnTo>
                      <a:pt x="0" y="0"/>
                    </a:lnTo>
                    <a:lnTo>
                      <a:pt x="1325219" y="0"/>
                    </a:lnTo>
                    <a:lnTo>
                      <a:pt x="2948584" y="0"/>
                    </a:lnTo>
                    <a:lnTo>
                      <a:pt x="2948584" y="98005"/>
                    </a:lnTo>
                  </a:path>
                </a:pathLst>
              </a:custGeom>
              <a:ln w="635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2">
                <a:extLst>
                  <a:ext uri="{FF2B5EF4-FFF2-40B4-BE49-F238E27FC236}">
                    <a16:creationId xmlns:a16="http://schemas.microsoft.com/office/drawing/2014/main" id="{C1A3AA74-E75B-303D-BBE9-CAFF7AA1A4C4}"/>
                  </a:ext>
                </a:extLst>
              </p:cNvPr>
              <p:cNvSpPr/>
              <p:nvPr/>
            </p:nvSpPr>
            <p:spPr>
              <a:xfrm>
                <a:off x="5676075" y="2165808"/>
                <a:ext cx="0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h="117475">
                    <a:moveTo>
                      <a:pt x="0" y="0"/>
                    </a:moveTo>
                    <a:lnTo>
                      <a:pt x="0" y="117144"/>
                    </a:lnTo>
                  </a:path>
                </a:pathLst>
              </a:custGeom>
              <a:ln w="635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4" name="object 50">
            <a:extLst>
              <a:ext uri="{FF2B5EF4-FFF2-40B4-BE49-F238E27FC236}">
                <a16:creationId xmlns:a16="http://schemas.microsoft.com/office/drawing/2014/main" id="{3036973D-F37D-94A8-0056-04E56714FE1E}"/>
              </a:ext>
            </a:extLst>
          </p:cNvPr>
          <p:cNvSpPr txBox="1"/>
          <p:nvPr/>
        </p:nvSpPr>
        <p:spPr>
          <a:xfrm>
            <a:off x="927372" y="4704790"/>
            <a:ext cx="3111229" cy="155811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sz="2000" b="1" spc="165" dirty="0">
                <a:solidFill>
                  <a:srgbClr val="231F20"/>
                </a:solidFill>
                <a:latin typeface="Century Gothic"/>
                <a:cs typeface="Century Gothic"/>
              </a:rPr>
              <a:t>PANTEX</a:t>
            </a:r>
            <a:r>
              <a:rPr sz="2000" b="1" spc="1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2000" b="1" spc="130" dirty="0">
                <a:solidFill>
                  <a:srgbClr val="231F20"/>
                </a:solidFill>
                <a:latin typeface="Century Gothic"/>
                <a:cs typeface="Century Gothic"/>
              </a:rPr>
              <a:t>P</a:t>
            </a:r>
            <a:r>
              <a:rPr lang="en-US" sz="2000" b="1" spc="130" dirty="0">
                <a:solidFill>
                  <a:srgbClr val="231F20"/>
                </a:solidFill>
                <a:latin typeface="Century Gothic"/>
                <a:cs typeface="Century Gothic"/>
              </a:rPr>
              <a:t>alo</a:t>
            </a:r>
            <a:r>
              <a:rPr sz="2000" b="1" spc="1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2000" b="1" spc="170" dirty="0">
                <a:solidFill>
                  <a:srgbClr val="231F20"/>
                </a:solidFill>
                <a:latin typeface="Century Gothic"/>
                <a:cs typeface="Century Gothic"/>
              </a:rPr>
              <a:t>D</a:t>
            </a:r>
            <a:r>
              <a:rPr lang="en-US" sz="2000" b="1" spc="170" dirty="0">
                <a:solidFill>
                  <a:srgbClr val="231F20"/>
                </a:solidFill>
                <a:latin typeface="Century Gothic"/>
                <a:cs typeface="Century Gothic"/>
              </a:rPr>
              <a:t>uro</a:t>
            </a:r>
            <a:r>
              <a:rPr sz="2000" b="1" spc="1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2000" b="1" spc="170" dirty="0">
                <a:solidFill>
                  <a:srgbClr val="231F20"/>
                </a:solidFill>
                <a:latin typeface="Century Gothic"/>
                <a:cs typeface="Century Gothic"/>
              </a:rPr>
              <a:t>R</a:t>
            </a:r>
            <a:r>
              <a:rPr lang="en-US" sz="2000" b="1" spc="170" dirty="0">
                <a:solidFill>
                  <a:srgbClr val="231F20"/>
                </a:solidFill>
                <a:latin typeface="Century Gothic"/>
                <a:cs typeface="Century Gothic"/>
              </a:rPr>
              <a:t>esearch</a:t>
            </a:r>
            <a:r>
              <a:rPr sz="2000" b="1" spc="17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2000" b="1" spc="135" dirty="0">
                <a:solidFill>
                  <a:srgbClr val="231F20"/>
                </a:solidFill>
                <a:latin typeface="Century Gothic"/>
                <a:cs typeface="Century Gothic"/>
              </a:rPr>
              <a:t>F</a:t>
            </a:r>
            <a:r>
              <a:rPr lang="en-US" sz="2000" b="1" spc="135" dirty="0">
                <a:solidFill>
                  <a:srgbClr val="231F20"/>
                </a:solidFill>
                <a:latin typeface="Century Gothic"/>
                <a:cs typeface="Century Gothic"/>
              </a:rPr>
              <a:t>acility</a:t>
            </a:r>
            <a:r>
              <a:rPr sz="2000" b="1" spc="1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lang="en-US" sz="2000" b="1" spc="120" dirty="0">
                <a:solidFill>
                  <a:srgbClr val="231F20"/>
                </a:solidFill>
                <a:latin typeface="Century Gothic"/>
                <a:cs typeface="Century Gothic"/>
              </a:rPr>
              <a:t>at</a:t>
            </a:r>
            <a:r>
              <a:rPr sz="2000" b="1" spc="1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2000" b="1" spc="295" dirty="0">
                <a:solidFill>
                  <a:srgbClr val="231F20"/>
                </a:solidFill>
                <a:latin typeface="Century Gothic"/>
                <a:cs typeface="Century Gothic"/>
              </a:rPr>
              <a:t>W</a:t>
            </a:r>
            <a:r>
              <a:rPr lang="en-US" sz="2000" b="1" spc="295" dirty="0">
                <a:solidFill>
                  <a:srgbClr val="231F20"/>
                </a:solidFill>
                <a:latin typeface="Century Gothic"/>
                <a:cs typeface="Century Gothic"/>
              </a:rPr>
              <a:t>est </a:t>
            </a:r>
            <a:r>
              <a:rPr sz="2000" b="1" spc="295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lang="en-US" sz="2000" b="1" spc="295" dirty="0">
                <a:solidFill>
                  <a:srgbClr val="231F20"/>
                </a:solidFill>
                <a:latin typeface="Century Gothic"/>
                <a:cs typeface="Century Gothic"/>
              </a:rPr>
              <a:t>exas A&amp;M</a:t>
            </a:r>
          </a:p>
          <a:p>
            <a:pPr marL="231775" marR="5080" indent="-2190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spc="295" dirty="0">
                <a:solidFill>
                  <a:srgbClr val="231F20"/>
                </a:solidFill>
                <a:latin typeface="Century Gothic"/>
                <a:cs typeface="Century Gothic"/>
              </a:rPr>
              <a:t>Collaborative Research Space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068A1DBB-9172-ED5B-86FA-D6FD6EAA3081}"/>
              </a:ext>
            </a:extLst>
          </p:cNvPr>
          <p:cNvSpPr txBox="1"/>
          <p:nvPr/>
        </p:nvSpPr>
        <p:spPr>
          <a:xfrm>
            <a:off x="5453744" y="4653032"/>
            <a:ext cx="2251372" cy="159524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10000"/>
              </a:lnSpc>
            </a:pPr>
            <a:r>
              <a:rPr sz="2000" b="1" spc="165" dirty="0">
                <a:solidFill>
                  <a:srgbClr val="231F20"/>
                </a:solidFill>
                <a:latin typeface="Century Gothic"/>
                <a:cs typeface="Century Gothic"/>
              </a:rPr>
              <a:t>RESEARCH</a:t>
            </a:r>
            <a:endParaRPr sz="2000" b="1" dirty="0">
              <a:latin typeface="Century Gothic"/>
              <a:cs typeface="Century Gothic"/>
            </a:endParaRPr>
          </a:p>
          <a:p>
            <a:pPr marL="240029" indent="-113030">
              <a:lnSpc>
                <a:spcPct val="110000"/>
              </a:lnSpc>
              <a:buChar char="•"/>
              <a:tabLst>
                <a:tab pos="240029" algn="l"/>
              </a:tabLst>
            </a:pPr>
            <a:r>
              <a:rPr dirty="0">
                <a:solidFill>
                  <a:srgbClr val="231F20"/>
                </a:solidFill>
                <a:latin typeface="Century Gothic"/>
                <a:cs typeface="Century Gothic"/>
              </a:rPr>
              <a:t>Material</a:t>
            </a:r>
            <a:r>
              <a:rPr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pc="-10" dirty="0">
                <a:solidFill>
                  <a:srgbClr val="231F20"/>
                </a:solidFill>
                <a:latin typeface="Century Gothic"/>
                <a:cs typeface="Century Gothic"/>
              </a:rPr>
              <a:t>Science</a:t>
            </a:r>
            <a:endParaRPr dirty="0">
              <a:latin typeface="Century Gothic"/>
              <a:cs typeface="Century Gothic"/>
            </a:endParaRPr>
          </a:p>
          <a:p>
            <a:pPr marL="240029" indent="-113030">
              <a:lnSpc>
                <a:spcPct val="110000"/>
              </a:lnSpc>
              <a:buChar char="•"/>
              <a:tabLst>
                <a:tab pos="240029" algn="l"/>
              </a:tabLst>
            </a:pPr>
            <a:r>
              <a:rPr dirty="0">
                <a:solidFill>
                  <a:srgbClr val="231F20"/>
                </a:solidFill>
                <a:latin typeface="Century Gothic"/>
                <a:cs typeface="Century Gothic"/>
              </a:rPr>
              <a:t>Digital</a:t>
            </a:r>
            <a:r>
              <a:rPr spc="2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pc="-20" dirty="0">
                <a:solidFill>
                  <a:srgbClr val="231F20"/>
                </a:solidFill>
                <a:latin typeface="Century Gothic"/>
                <a:cs typeface="Century Gothic"/>
              </a:rPr>
              <a:t>Tech</a:t>
            </a:r>
            <a:endParaRPr dirty="0">
              <a:latin typeface="Century Gothic"/>
              <a:cs typeface="Century Gothic"/>
            </a:endParaRPr>
          </a:p>
          <a:p>
            <a:pPr marL="240029" indent="-113030">
              <a:lnSpc>
                <a:spcPct val="110000"/>
              </a:lnSpc>
              <a:buChar char="•"/>
              <a:tabLst>
                <a:tab pos="240029" algn="l"/>
              </a:tabLst>
            </a:pPr>
            <a:r>
              <a:rPr spc="-25" dirty="0">
                <a:solidFill>
                  <a:srgbClr val="231F20"/>
                </a:solidFill>
                <a:latin typeface="Century Gothic"/>
                <a:cs typeface="Century Gothic"/>
              </a:rPr>
              <a:t>Advanced</a:t>
            </a:r>
            <a:r>
              <a:rPr spc="-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pc="-10" dirty="0">
                <a:solidFill>
                  <a:srgbClr val="231F20"/>
                </a:solidFill>
                <a:latin typeface="Century Gothic"/>
                <a:cs typeface="Century Gothic"/>
              </a:rPr>
              <a:t>manufacturing</a:t>
            </a:r>
            <a:endParaRPr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357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7">
            <a:extLst>
              <a:ext uri="{FF2B5EF4-FFF2-40B4-BE49-F238E27FC236}">
                <a16:creationId xmlns:a16="http://schemas.microsoft.com/office/drawing/2014/main" id="{98765F50-5F1E-77DD-886F-179DA4282D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0353" y="474209"/>
            <a:ext cx="4040000" cy="11314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9081AEA-1DE0-714A-BE50-76D171C79BC2}"/>
              </a:ext>
            </a:extLst>
          </p:cNvPr>
          <p:cNvGrpSpPr/>
          <p:nvPr/>
        </p:nvGrpSpPr>
        <p:grpSpPr>
          <a:xfrm>
            <a:off x="541091" y="2074465"/>
            <a:ext cx="3898368" cy="695677"/>
            <a:chOff x="3338719" y="2139779"/>
            <a:chExt cx="3898368" cy="695677"/>
          </a:xfrm>
        </p:grpSpPr>
        <p:sp>
          <p:nvSpPr>
            <p:cNvPr id="5" name="object 37">
              <a:extLst>
                <a:ext uri="{FF2B5EF4-FFF2-40B4-BE49-F238E27FC236}">
                  <a16:creationId xmlns:a16="http://schemas.microsoft.com/office/drawing/2014/main" id="{CCF5448D-2D93-4E7B-5A0F-36E690ABBFD2}"/>
                </a:ext>
              </a:extLst>
            </p:cNvPr>
            <p:cNvSpPr txBox="1"/>
            <p:nvPr/>
          </p:nvSpPr>
          <p:spPr>
            <a:xfrm>
              <a:off x="3646714" y="2195024"/>
              <a:ext cx="1527819" cy="64043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6100"/>
                </a:lnSpc>
                <a:spcBef>
                  <a:spcPts val="100"/>
                </a:spcBef>
              </a:pPr>
              <a:r>
                <a:rPr sz="2000" b="1" spc="160" dirty="0">
                  <a:solidFill>
                    <a:srgbClr val="231F20"/>
                  </a:solidFill>
                  <a:latin typeface="Century Gothic"/>
                  <a:cs typeface="Century Gothic"/>
                </a:rPr>
                <a:t>CURRENT </a:t>
              </a:r>
              <a:r>
                <a:rPr sz="2000" b="1" spc="145" dirty="0">
                  <a:solidFill>
                    <a:srgbClr val="231F20"/>
                  </a:solidFill>
                  <a:latin typeface="Century Gothic"/>
                  <a:cs typeface="Century Gothic"/>
                </a:rPr>
                <a:t>PROJECTS</a:t>
              </a:r>
              <a:endParaRPr sz="2000" dirty="0">
                <a:latin typeface="Century Gothic"/>
                <a:cs typeface="Century Gothic"/>
              </a:endParaRPr>
            </a:p>
          </p:txBody>
        </p:sp>
        <p:sp>
          <p:nvSpPr>
            <p:cNvPr id="6" name="object 38">
              <a:extLst>
                <a:ext uri="{FF2B5EF4-FFF2-40B4-BE49-F238E27FC236}">
                  <a16:creationId xmlns:a16="http://schemas.microsoft.com/office/drawing/2014/main" id="{4A0378A0-F57E-0076-2856-A765546AE4B7}"/>
                </a:ext>
              </a:extLst>
            </p:cNvPr>
            <p:cNvSpPr txBox="1"/>
            <p:nvPr/>
          </p:nvSpPr>
          <p:spPr>
            <a:xfrm>
              <a:off x="3338719" y="2139779"/>
              <a:ext cx="848359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3200" b="1" spc="175" dirty="0">
                  <a:solidFill>
                    <a:srgbClr val="231F20"/>
                  </a:solidFill>
                  <a:latin typeface="Century Gothic"/>
                  <a:cs typeface="Century Gothic"/>
                </a:rPr>
                <a:t>8</a:t>
              </a:r>
              <a:endParaRPr sz="3200" b="1" dirty="0">
                <a:latin typeface="Century Gothic"/>
                <a:cs typeface="Century Gothic"/>
              </a:endParaRPr>
            </a:p>
          </p:txBody>
        </p:sp>
        <p:sp>
          <p:nvSpPr>
            <p:cNvPr id="7" name="object 44">
              <a:extLst>
                <a:ext uri="{FF2B5EF4-FFF2-40B4-BE49-F238E27FC236}">
                  <a16:creationId xmlns:a16="http://schemas.microsoft.com/office/drawing/2014/main" id="{663CCB36-9985-B457-1998-30E6A2C5EE0A}"/>
                </a:ext>
              </a:extLst>
            </p:cNvPr>
            <p:cNvSpPr txBox="1"/>
            <p:nvPr/>
          </p:nvSpPr>
          <p:spPr>
            <a:xfrm>
              <a:off x="5709268" y="2173972"/>
              <a:ext cx="1527819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3200" b="1" spc="65" dirty="0">
                  <a:solidFill>
                    <a:srgbClr val="231F20"/>
                  </a:solidFill>
                  <a:latin typeface="Century Gothic"/>
                  <a:cs typeface="Century Gothic"/>
                </a:rPr>
                <a:t>$2.4M</a:t>
              </a:r>
              <a:endParaRPr sz="3200" b="1" dirty="0">
                <a:latin typeface="Century Gothic"/>
                <a:cs typeface="Century Gothic"/>
              </a:endParaRPr>
            </a:p>
          </p:txBody>
        </p:sp>
        <p:sp>
          <p:nvSpPr>
            <p:cNvPr id="8" name="object 53">
              <a:extLst>
                <a:ext uri="{FF2B5EF4-FFF2-40B4-BE49-F238E27FC236}">
                  <a16:creationId xmlns:a16="http://schemas.microsoft.com/office/drawing/2014/main" id="{7EF76C07-4274-E702-1E78-A74F81AAB494}"/>
                </a:ext>
              </a:extLst>
            </p:cNvPr>
            <p:cNvSpPr/>
            <p:nvPr/>
          </p:nvSpPr>
          <p:spPr>
            <a:xfrm>
              <a:off x="5174533" y="2379990"/>
              <a:ext cx="428625" cy="0"/>
            </a:xfrm>
            <a:custGeom>
              <a:avLst/>
              <a:gdLst/>
              <a:ahLst/>
              <a:cxnLst/>
              <a:rect l="l" t="t" r="r" b="b"/>
              <a:pathLst>
                <a:path w="428625">
                  <a:moveTo>
                    <a:pt x="0" y="0"/>
                  </a:moveTo>
                  <a:lnTo>
                    <a:pt x="428574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39">
            <a:extLst>
              <a:ext uri="{FF2B5EF4-FFF2-40B4-BE49-F238E27FC236}">
                <a16:creationId xmlns:a16="http://schemas.microsoft.com/office/drawing/2014/main" id="{CA0C2333-20B6-517D-1EA4-D1A47EAA460F}"/>
              </a:ext>
            </a:extLst>
          </p:cNvPr>
          <p:cNvSpPr txBox="1"/>
          <p:nvPr/>
        </p:nvSpPr>
        <p:spPr>
          <a:xfrm>
            <a:off x="4704544" y="2380348"/>
            <a:ext cx="1936128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231F20"/>
                </a:solidFill>
                <a:latin typeface="Century Gothic"/>
                <a:cs typeface="Century Gothic"/>
              </a:rPr>
              <a:t>2 </a:t>
            </a:r>
            <a:r>
              <a:rPr lang="en-US" sz="2000" b="1" dirty="0">
                <a:solidFill>
                  <a:srgbClr val="231F20"/>
                </a:solidFill>
                <a:latin typeface="Century Gothic"/>
                <a:cs typeface="Century Gothic"/>
              </a:rPr>
              <a:t>Universities</a:t>
            </a:r>
          </a:p>
          <a:p>
            <a:pPr marL="67310">
              <a:lnSpc>
                <a:spcPct val="100000"/>
              </a:lnSpc>
              <a:spcBef>
                <a:spcPts val="100"/>
              </a:spcBef>
              <a:tabLst>
                <a:tab pos="403225" algn="l"/>
              </a:tabLst>
            </a:pPr>
            <a:r>
              <a:rPr lang="en-US" sz="1600" dirty="0">
                <a:solidFill>
                  <a:srgbClr val="231F20"/>
                </a:solidFill>
                <a:latin typeface="Century Gothic"/>
                <a:cs typeface="Century Gothic"/>
              </a:rPr>
              <a:t>	(TAMU, WT)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1" name="object 40">
            <a:extLst>
              <a:ext uri="{FF2B5EF4-FFF2-40B4-BE49-F238E27FC236}">
                <a16:creationId xmlns:a16="http://schemas.microsoft.com/office/drawing/2014/main" id="{B054DCEA-9EB3-2B64-059E-533D2F30AA31}"/>
              </a:ext>
            </a:extLst>
          </p:cNvPr>
          <p:cNvSpPr txBox="1"/>
          <p:nvPr/>
        </p:nvSpPr>
        <p:spPr>
          <a:xfrm>
            <a:off x="6640671" y="2380348"/>
            <a:ext cx="2078785" cy="12115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34645" marR="30480" indent="-297180">
              <a:lnSpc>
                <a:spcPct val="87600"/>
              </a:lnSpc>
              <a:spcBef>
                <a:spcPts val="500"/>
              </a:spcBef>
            </a:pPr>
            <a:r>
              <a:rPr lang="en-US" sz="3200" b="1" dirty="0">
                <a:solidFill>
                  <a:srgbClr val="231F20"/>
                </a:solidFill>
                <a:latin typeface="Century Gothic"/>
                <a:cs typeface="Century Gothic"/>
              </a:rPr>
              <a:t>3 </a:t>
            </a:r>
            <a:r>
              <a:rPr lang="en-US" sz="2000" b="1" dirty="0">
                <a:solidFill>
                  <a:srgbClr val="231F20"/>
                </a:solidFill>
                <a:latin typeface="Century Gothic"/>
                <a:cs typeface="Century Gothic"/>
              </a:rPr>
              <a:t>Colleges</a:t>
            </a:r>
          </a:p>
          <a:p>
            <a:pPr marL="334645" marR="30480" indent="-297180" defTabSz="347663">
              <a:lnSpc>
                <a:spcPct val="87600"/>
              </a:lnSpc>
              <a:spcBef>
                <a:spcPts val="500"/>
              </a:spcBef>
            </a:pPr>
            <a:r>
              <a:rPr lang="en-US" sz="1600" dirty="0">
                <a:solidFill>
                  <a:srgbClr val="231F20"/>
                </a:solidFill>
                <a:latin typeface="Century Gothic"/>
                <a:cs typeface="Century Gothic"/>
              </a:rPr>
              <a:t>	(Agriculture, Arts &amp; Sciences, Engineering)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2" name="object 43">
            <a:extLst>
              <a:ext uri="{FF2B5EF4-FFF2-40B4-BE49-F238E27FC236}">
                <a16:creationId xmlns:a16="http://schemas.microsoft.com/office/drawing/2014/main" id="{36C4261A-D38E-59FD-F1F9-50D2816305A3}"/>
              </a:ext>
            </a:extLst>
          </p:cNvPr>
          <p:cNvSpPr txBox="1"/>
          <p:nvPr/>
        </p:nvSpPr>
        <p:spPr>
          <a:xfrm>
            <a:off x="4835488" y="3821399"/>
            <a:ext cx="3249194" cy="803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10000"/>
              </a:lnSpc>
            </a:pPr>
            <a:r>
              <a:rPr lang="en-US" sz="3200" b="1" spc="150" dirty="0">
                <a:solidFill>
                  <a:srgbClr val="231F20"/>
                </a:solidFill>
                <a:latin typeface="Century Gothic"/>
                <a:cs typeface="Century Gothic"/>
              </a:rPr>
              <a:t>4 </a:t>
            </a:r>
            <a:r>
              <a:rPr lang="en-US" sz="2000" b="1" spc="150" dirty="0">
                <a:solidFill>
                  <a:srgbClr val="231F20"/>
                </a:solidFill>
                <a:latin typeface="Century Gothic"/>
                <a:cs typeface="Century Gothic"/>
              </a:rPr>
              <a:t>State Agencies</a:t>
            </a:r>
          </a:p>
          <a:p>
            <a:pPr marL="12700">
              <a:lnSpc>
                <a:spcPct val="110000"/>
              </a:lnSpc>
              <a:tabLst>
                <a:tab pos="403225" algn="l"/>
              </a:tabLst>
            </a:pPr>
            <a:r>
              <a:rPr lang="en-US" sz="1600" spc="150" dirty="0">
                <a:solidFill>
                  <a:srgbClr val="231F20"/>
                </a:solidFill>
                <a:latin typeface="Century Gothic"/>
                <a:cs typeface="Century Gothic"/>
              </a:rPr>
              <a:t>	(</a:t>
            </a:r>
            <a:r>
              <a:rPr lang="en-US" sz="1600" spc="150" dirty="0" err="1">
                <a:solidFill>
                  <a:srgbClr val="231F20"/>
                </a:solidFill>
                <a:latin typeface="Century Gothic"/>
                <a:cs typeface="Century Gothic"/>
              </a:rPr>
              <a:t>Agrilife</a:t>
            </a:r>
            <a:r>
              <a:rPr lang="en-US" sz="1600" spc="150" dirty="0">
                <a:solidFill>
                  <a:srgbClr val="231F20"/>
                </a:solidFill>
                <a:latin typeface="Century Gothic"/>
                <a:cs typeface="Century Gothic"/>
              </a:rPr>
              <a:t>, TEES, TEEX, TFS)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3" name="object 52">
            <a:extLst>
              <a:ext uri="{FF2B5EF4-FFF2-40B4-BE49-F238E27FC236}">
                <a16:creationId xmlns:a16="http://schemas.microsoft.com/office/drawing/2014/main" id="{8AD0CB72-3AEB-4975-F096-07AAA6A10BF3}"/>
              </a:ext>
            </a:extLst>
          </p:cNvPr>
          <p:cNvSpPr txBox="1"/>
          <p:nvPr/>
        </p:nvSpPr>
        <p:spPr>
          <a:xfrm>
            <a:off x="4974194" y="1969409"/>
            <a:ext cx="297178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85" dirty="0">
                <a:solidFill>
                  <a:srgbClr val="231F20"/>
                </a:solidFill>
                <a:latin typeface="Century Gothic"/>
                <a:cs typeface="Century Gothic"/>
              </a:rPr>
              <a:t>EXPERT</a:t>
            </a:r>
            <a:r>
              <a:rPr sz="2000" b="1" spc="1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2000" b="1" spc="85" dirty="0">
                <a:solidFill>
                  <a:srgbClr val="231F20"/>
                </a:solidFill>
                <a:latin typeface="Century Gothic"/>
                <a:cs typeface="Century Gothic"/>
              </a:rPr>
              <a:t>ENGAGEMENT</a:t>
            </a:r>
            <a:endParaRPr sz="2000" b="1" dirty="0">
              <a:latin typeface="Century Gothic"/>
              <a:cs typeface="Century Gothic"/>
            </a:endParaRPr>
          </a:p>
        </p:txBody>
      </p:sp>
      <p:sp>
        <p:nvSpPr>
          <p:cNvPr id="14" name="object 45">
            <a:extLst>
              <a:ext uri="{FF2B5EF4-FFF2-40B4-BE49-F238E27FC236}">
                <a16:creationId xmlns:a16="http://schemas.microsoft.com/office/drawing/2014/main" id="{8EB5585E-EE7E-F404-935E-87EC044DB38A}"/>
              </a:ext>
            </a:extLst>
          </p:cNvPr>
          <p:cNvSpPr txBox="1"/>
          <p:nvPr/>
        </p:nvSpPr>
        <p:spPr>
          <a:xfrm>
            <a:off x="424544" y="3111615"/>
            <a:ext cx="3251005" cy="1920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algn="ctr">
              <a:lnSpc>
                <a:spcPct val="110000"/>
              </a:lnSpc>
            </a:pPr>
            <a:r>
              <a:rPr spc="-20" dirty="0">
                <a:solidFill>
                  <a:srgbClr val="231F20"/>
                </a:solidFill>
                <a:latin typeface="Century Gothic"/>
                <a:cs typeface="Century Gothic"/>
              </a:rPr>
              <a:t>OVER</a:t>
            </a:r>
            <a:endParaRPr dirty="0">
              <a:latin typeface="Century Gothic"/>
              <a:cs typeface="Century Gothic"/>
            </a:endParaRPr>
          </a:p>
          <a:p>
            <a:pPr marL="30480" algn="ctr">
              <a:lnSpc>
                <a:spcPct val="110000"/>
              </a:lnSpc>
            </a:pPr>
            <a:r>
              <a:rPr sz="3200" b="1" spc="240" dirty="0">
                <a:solidFill>
                  <a:srgbClr val="231F20"/>
                </a:solidFill>
                <a:latin typeface="Century Gothic"/>
                <a:cs typeface="Century Gothic"/>
              </a:rPr>
              <a:t>900</a:t>
            </a:r>
            <a:endParaRPr sz="3200" b="1" dirty="0">
              <a:latin typeface="Century Gothic"/>
              <a:cs typeface="Century Gothic"/>
            </a:endParaRPr>
          </a:p>
          <a:p>
            <a:pPr marL="12065" marR="5080" indent="30480" algn="ctr">
              <a:lnSpc>
                <a:spcPct val="110000"/>
              </a:lnSpc>
            </a:pPr>
            <a:r>
              <a:rPr sz="1600" dirty="0">
                <a:solidFill>
                  <a:srgbClr val="231F20"/>
                </a:solidFill>
                <a:latin typeface="Century Gothic"/>
                <a:cs typeface="Century Gothic"/>
              </a:rPr>
              <a:t>A&amp;M</a:t>
            </a:r>
            <a:r>
              <a:rPr sz="1600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spc="60" dirty="0">
                <a:solidFill>
                  <a:srgbClr val="231F20"/>
                </a:solidFill>
                <a:latin typeface="Century Gothic"/>
                <a:cs typeface="Century Gothic"/>
              </a:rPr>
              <a:t>System</a:t>
            </a:r>
            <a:r>
              <a:rPr sz="1600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spc="45" dirty="0">
                <a:solidFill>
                  <a:srgbClr val="231F20"/>
                </a:solidFill>
                <a:latin typeface="Century Gothic"/>
                <a:cs typeface="Century Gothic"/>
              </a:rPr>
              <a:t>Former </a:t>
            </a:r>
            <a:r>
              <a:rPr sz="1600" spc="50" dirty="0">
                <a:solidFill>
                  <a:srgbClr val="231F20"/>
                </a:solidFill>
                <a:latin typeface="Century Gothic"/>
                <a:cs typeface="Century Gothic"/>
              </a:rPr>
              <a:t>Students</a:t>
            </a:r>
            <a:r>
              <a:rPr sz="1600" spc="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231F20"/>
                </a:solidFill>
                <a:latin typeface="Century Gothic"/>
                <a:cs typeface="Century Gothic"/>
              </a:rPr>
              <a:t>Employed</a:t>
            </a:r>
            <a:r>
              <a:rPr sz="1600" spc="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231F20"/>
                </a:solidFill>
                <a:latin typeface="Century Gothic"/>
                <a:cs typeface="Century Gothic"/>
              </a:rPr>
              <a:t>at</a:t>
            </a:r>
            <a:r>
              <a:rPr sz="1600" spc="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Century Gothic"/>
                <a:cs typeface="Century Gothic"/>
              </a:rPr>
              <a:t>Pantex </a:t>
            </a:r>
            <a:endParaRPr lang="en-US" sz="1600" spc="-10" dirty="0">
              <a:solidFill>
                <a:srgbClr val="231F20"/>
              </a:solidFill>
              <a:latin typeface="Century Gothic"/>
              <a:cs typeface="Century Gothic"/>
            </a:endParaRPr>
          </a:p>
          <a:p>
            <a:pPr marL="12065" marR="5080" indent="30480" algn="ctr">
              <a:lnSpc>
                <a:spcPct val="110000"/>
              </a:lnSpc>
            </a:pPr>
            <a:r>
              <a:rPr sz="1600" i="1" dirty="0">
                <a:solidFill>
                  <a:srgbClr val="231F20"/>
                </a:solidFill>
                <a:latin typeface="Century Gothic"/>
                <a:cs typeface="Century Gothic"/>
              </a:rPr>
              <a:t>(WT,</a:t>
            </a:r>
            <a:r>
              <a:rPr sz="1600" i="1" spc="10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i="1" dirty="0">
                <a:solidFill>
                  <a:srgbClr val="231F20"/>
                </a:solidFill>
                <a:latin typeface="Century Gothic"/>
                <a:cs typeface="Century Gothic"/>
              </a:rPr>
              <a:t>TAMU,</a:t>
            </a:r>
            <a:r>
              <a:rPr sz="1600" i="1" spc="1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i="1" spc="-10" dirty="0">
                <a:solidFill>
                  <a:srgbClr val="231F20"/>
                </a:solidFill>
                <a:latin typeface="Century Gothic"/>
                <a:cs typeface="Century Gothic"/>
              </a:rPr>
              <a:t>TAMIU,</a:t>
            </a:r>
            <a:r>
              <a:rPr lang="en-US" sz="1600" i="1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i="1" spc="20" dirty="0">
                <a:solidFill>
                  <a:srgbClr val="231F20"/>
                </a:solidFill>
                <a:latin typeface="Century Gothic"/>
                <a:cs typeface="Century Gothic"/>
              </a:rPr>
              <a:t>ETAMU,</a:t>
            </a:r>
            <a:r>
              <a:rPr sz="1600" i="1" spc="1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i="1" spc="20" dirty="0">
                <a:solidFill>
                  <a:srgbClr val="231F20"/>
                </a:solidFill>
                <a:latin typeface="Century Gothic"/>
                <a:cs typeface="Century Gothic"/>
              </a:rPr>
              <a:t>Kingsville,</a:t>
            </a:r>
            <a:r>
              <a:rPr sz="1600" i="1" spc="1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600" i="1" spc="-10" dirty="0">
                <a:solidFill>
                  <a:srgbClr val="231F20"/>
                </a:solidFill>
                <a:latin typeface="Century Gothic"/>
                <a:cs typeface="Century Gothic"/>
              </a:rPr>
              <a:t>Tarleton)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5" name="object 46">
            <a:extLst>
              <a:ext uri="{FF2B5EF4-FFF2-40B4-BE49-F238E27FC236}">
                <a16:creationId xmlns:a16="http://schemas.microsoft.com/office/drawing/2014/main" id="{EC7F754D-8FC4-D955-0B74-2B5FB63E81CA}"/>
              </a:ext>
            </a:extLst>
          </p:cNvPr>
          <p:cNvSpPr txBox="1"/>
          <p:nvPr/>
        </p:nvSpPr>
        <p:spPr>
          <a:xfrm>
            <a:off x="1389450" y="5258282"/>
            <a:ext cx="1527819" cy="114133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6034" algn="ctr">
              <a:lnSpc>
                <a:spcPct val="100000"/>
              </a:lnSpc>
              <a:spcBef>
                <a:spcPts val="340"/>
              </a:spcBef>
            </a:pPr>
            <a:r>
              <a:rPr lang="en-US" sz="2000" spc="125" dirty="0">
                <a:solidFill>
                  <a:srgbClr val="231F20"/>
                </a:solidFill>
                <a:latin typeface="Century Gothic"/>
                <a:cs typeface="Century Gothic"/>
              </a:rPr>
              <a:t>OVER</a:t>
            </a:r>
          </a:p>
          <a:p>
            <a:pPr marL="26034" algn="ctr">
              <a:lnSpc>
                <a:spcPct val="100000"/>
              </a:lnSpc>
              <a:spcBef>
                <a:spcPts val="340"/>
              </a:spcBef>
            </a:pPr>
            <a:r>
              <a:rPr sz="3200" b="1" spc="125" dirty="0">
                <a:solidFill>
                  <a:srgbClr val="231F20"/>
                </a:solidFill>
                <a:latin typeface="Century Gothic"/>
                <a:cs typeface="Century Gothic"/>
              </a:rPr>
              <a:t>20%</a:t>
            </a:r>
            <a:endParaRPr sz="3200" b="1" dirty="0">
              <a:latin typeface="Century Gothic"/>
              <a:cs typeface="Century Gothic"/>
            </a:endParaRPr>
          </a:p>
          <a:p>
            <a:pPr marL="12700" algn="ctr">
              <a:lnSpc>
                <a:spcPct val="100000"/>
              </a:lnSpc>
              <a:spcBef>
                <a:spcPts val="80"/>
              </a:spcBef>
            </a:pPr>
            <a:r>
              <a:rPr sz="160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1600" spc="-10" dirty="0">
                <a:solidFill>
                  <a:srgbClr val="231F20"/>
                </a:solidFill>
                <a:latin typeface="Century Gothic"/>
                <a:cs typeface="Century Gothic"/>
              </a:rPr>
              <a:t>workforce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6" name="object 29">
            <a:extLst>
              <a:ext uri="{FF2B5EF4-FFF2-40B4-BE49-F238E27FC236}">
                <a16:creationId xmlns:a16="http://schemas.microsoft.com/office/drawing/2014/main" id="{030968B0-90C1-0152-5E9A-8FD456C63A54}"/>
              </a:ext>
            </a:extLst>
          </p:cNvPr>
          <p:cNvSpPr txBox="1"/>
          <p:nvPr/>
        </p:nvSpPr>
        <p:spPr>
          <a:xfrm>
            <a:off x="4835487" y="4854069"/>
            <a:ext cx="3372342" cy="1324722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47663" indent="-220663">
              <a:lnSpc>
                <a:spcPct val="100000"/>
              </a:lnSpc>
              <a:spcBef>
                <a:spcPts val="360"/>
              </a:spcBef>
              <a:buChar char="•"/>
            </a:pPr>
            <a:r>
              <a:rPr lang="en-US" spc="35" dirty="0">
                <a:solidFill>
                  <a:srgbClr val="231F20"/>
                </a:solidFill>
                <a:latin typeface="Century Gothic"/>
                <a:cs typeface="Century Gothic"/>
              </a:rPr>
              <a:t>Emergency Management</a:t>
            </a:r>
            <a:endParaRPr dirty="0">
              <a:latin typeface="Century Gothic"/>
              <a:cs typeface="Century Gothic"/>
            </a:endParaRPr>
          </a:p>
          <a:p>
            <a:pPr marL="347663" indent="-220663">
              <a:lnSpc>
                <a:spcPct val="100000"/>
              </a:lnSpc>
              <a:spcBef>
                <a:spcPts val="380"/>
              </a:spcBef>
              <a:buChar char="•"/>
            </a:pPr>
            <a:r>
              <a:rPr spc="60" dirty="0">
                <a:solidFill>
                  <a:srgbClr val="231F20"/>
                </a:solidFill>
                <a:latin typeface="Century Gothic"/>
                <a:cs typeface="Century Gothic"/>
              </a:rPr>
              <a:t>High</a:t>
            </a:r>
            <a:r>
              <a:rPr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pc="40" dirty="0">
                <a:solidFill>
                  <a:srgbClr val="231F20"/>
                </a:solidFill>
                <a:latin typeface="Century Gothic"/>
                <a:cs typeface="Century Gothic"/>
              </a:rPr>
              <a:t>Explosives</a:t>
            </a:r>
            <a:r>
              <a:rPr lang="en-US" spc="40" dirty="0">
                <a:solidFill>
                  <a:srgbClr val="231F20"/>
                </a:solidFill>
                <a:latin typeface="Century Gothic"/>
                <a:cs typeface="Century Gothic"/>
              </a:rPr>
              <a:t> Handling</a:t>
            </a:r>
          </a:p>
          <a:p>
            <a:pPr marL="347663" indent="-220663">
              <a:lnSpc>
                <a:spcPct val="100000"/>
              </a:lnSpc>
              <a:spcBef>
                <a:spcPts val="380"/>
              </a:spcBef>
              <a:buChar char="•"/>
            </a:pPr>
            <a:r>
              <a:rPr lang="en-US" spc="40" dirty="0">
                <a:solidFill>
                  <a:srgbClr val="231F20"/>
                </a:solidFill>
                <a:latin typeface="Century Gothic"/>
                <a:cs typeface="Century Gothic"/>
              </a:rPr>
              <a:t>Wildfire Prevention</a:t>
            </a:r>
            <a:endParaRPr dirty="0">
              <a:latin typeface="Century Gothic"/>
              <a:cs typeface="Century Gothic"/>
            </a:endParaRPr>
          </a:p>
          <a:p>
            <a:pPr marL="126999">
              <a:lnSpc>
                <a:spcPct val="100000"/>
              </a:lnSpc>
              <a:spcBef>
                <a:spcPts val="380"/>
              </a:spcBef>
              <a:tabLst>
                <a:tab pos="240029" algn="l"/>
              </a:tabLst>
            </a:pPr>
            <a:endParaRPr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0496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MU System">
      <a:dk1>
        <a:srgbClr val="000000"/>
      </a:dk1>
      <a:lt1>
        <a:srgbClr val="FFFFFF"/>
      </a:lt1>
      <a:dk2>
        <a:srgbClr val="212121"/>
      </a:dk2>
      <a:lt2>
        <a:srgbClr val="D5D5D5"/>
      </a:lt2>
      <a:accent1>
        <a:srgbClr val="500000"/>
      </a:accent1>
      <a:accent2>
        <a:srgbClr val="C0C0C0"/>
      </a:accent2>
      <a:accent3>
        <a:srgbClr val="FFC000"/>
      </a:accent3>
      <a:accent4>
        <a:srgbClr val="7E7E7E"/>
      </a:accent4>
      <a:accent5>
        <a:srgbClr val="1C6095"/>
      </a:accent5>
      <a:accent6>
        <a:srgbClr val="BBBBBB"/>
      </a:accent6>
      <a:hlink>
        <a:srgbClr val="929292"/>
      </a:hlink>
      <a:folHlink>
        <a:srgbClr val="50000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00001e-0496-4a45-8322-68343ac03646" xsi:nil="true"/>
    <lcf76f155ced4ddcb4097134ff3c332f xmlns="71c737fe-e56a-41e0-8b8f-4af8d20a860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1C73B07D1C0F4EB6CE0435E188D1D5" ma:contentTypeVersion="10" ma:contentTypeDescription="Create a new document." ma:contentTypeScope="" ma:versionID="13a1b6a717a6109ea7da248cb293dec7">
  <xsd:schema xmlns:xsd="http://www.w3.org/2001/XMLSchema" xmlns:xs="http://www.w3.org/2001/XMLSchema" xmlns:p="http://schemas.microsoft.com/office/2006/metadata/properties" xmlns:ns2="71c737fe-e56a-41e0-8b8f-4af8d20a860b" xmlns:ns3="be00001e-0496-4a45-8322-68343ac03646" targetNamespace="http://schemas.microsoft.com/office/2006/metadata/properties" ma:root="true" ma:fieldsID="d66883bbb7c6feb3886a9e58b220a944" ns2:_="" ns3:_="">
    <xsd:import namespace="71c737fe-e56a-41e0-8b8f-4af8d20a860b"/>
    <xsd:import namespace="be00001e-0496-4a45-8322-68343ac036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737fe-e56a-41e0-8b8f-4af8d20a86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6dd4906-f090-41d4-8ff8-29e5627984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00001e-0496-4a45-8322-68343ac0364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9189268-e9b5-4e26-bd55-9b62431ee9ed}" ma:internalName="TaxCatchAll" ma:showField="CatchAllData" ma:web="be00001e-0496-4a45-8322-68343ac036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AB7379-7D17-434B-91EF-66BF90F241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355C02-6307-47A2-AF65-D7743C22E8B1}">
  <ds:schemaRefs>
    <ds:schemaRef ds:uri="http://schemas.microsoft.com/office/2006/metadata/properties"/>
    <ds:schemaRef ds:uri="http://schemas.microsoft.com/office/infopath/2007/PartnerControls"/>
    <ds:schemaRef ds:uri="be00001e-0496-4a45-8322-68343ac03646"/>
    <ds:schemaRef ds:uri="71c737fe-e56a-41e0-8b8f-4af8d20a860b"/>
  </ds:schemaRefs>
</ds:datastoreItem>
</file>

<file path=customXml/itemProps3.xml><?xml version="1.0" encoding="utf-8"?>
<ds:datastoreItem xmlns:ds="http://schemas.openxmlformats.org/officeDocument/2006/customXml" ds:itemID="{267BA038-5316-4160-8C58-15BFA55204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737fe-e56a-41e0-8b8f-4af8d20a860b"/>
    <ds:schemaRef ds:uri="be00001e-0496-4a45-8322-68343ac036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1352</TotalTime>
  <Words>760</Words>
  <Application>Microsoft Office PowerPoint</Application>
  <PresentationFormat>On-screen Show (4:3)</PresentationFormat>
  <Paragraphs>338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Narrow</vt:lpstr>
      <vt:lpstr>Arial</vt:lpstr>
      <vt:lpstr>Arial Narrow</vt:lpstr>
      <vt:lpstr>Calibri</vt:lpstr>
      <vt:lpstr>Century Gothic</vt:lpstr>
      <vt:lpstr>Tw Cen MT</vt:lpstr>
      <vt:lpstr>Office Theme</vt:lpstr>
      <vt:lpstr>1_Office Theme</vt:lpstr>
      <vt:lpstr>PowerPoint Presentation</vt:lpstr>
      <vt:lpstr>Nuclear Security Enterprise (NSE)</vt:lpstr>
      <vt:lpstr>PowerPoint Presentation</vt:lpstr>
      <vt:lpstr>Nuclear Security Office</vt:lpstr>
      <vt:lpstr>The A&amp;M System is committed to National Security: The Nuclear Security Office arises from that commitment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Researcher Engagement Facilitation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Mayor, Rachel</dc:creator>
  <cp:lastModifiedBy>Brown, Brandi</cp:lastModifiedBy>
  <cp:revision>148</cp:revision>
  <cp:lastPrinted>2025-03-18T16:03:38Z</cp:lastPrinted>
  <dcterms:created xsi:type="dcterms:W3CDTF">2023-10-03T18:47:21Z</dcterms:created>
  <dcterms:modified xsi:type="dcterms:W3CDTF">2025-06-09T18:54:32Z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0x010100861C73B07D1C0F4EB6CE0435E188D1D5</vt:lpwstr>
  </property>
  <property fmtid="{D5CDD505-2E9C-101B-9397-08002B2CF9AE}" pid="3" name="MediaServiceImageTags">
    <vt:lpwstr/>
  </property>
</Properties>
</file>