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329" r:id="rId2"/>
    <p:sldId id="292" r:id="rId3"/>
    <p:sldId id="338" r:id="rId4"/>
    <p:sldId id="348" r:id="rId5"/>
    <p:sldId id="347" r:id="rId6"/>
    <p:sldId id="334" r:id="rId7"/>
    <p:sldId id="331" r:id="rId8"/>
    <p:sldId id="333" r:id="rId9"/>
    <p:sldId id="337" r:id="rId10"/>
    <p:sldId id="350" r:id="rId11"/>
    <p:sldId id="344" r:id="rId12"/>
    <p:sldId id="352" r:id="rId13"/>
    <p:sldId id="339" r:id="rId14"/>
    <p:sldId id="340" r:id="rId15"/>
    <p:sldId id="342" r:id="rId16"/>
    <p:sldId id="341" r:id="rId17"/>
    <p:sldId id="346" r:id="rId18"/>
    <p:sldId id="357" r:id="rId19"/>
    <p:sldId id="349" r:id="rId20"/>
    <p:sldId id="293" r:id="rId21"/>
    <p:sldId id="351" r:id="rId22"/>
    <p:sldId id="332" r:id="rId23"/>
    <p:sldId id="356" r:id="rId24"/>
    <p:sldId id="355" r:id="rId25"/>
    <p:sldId id="345" r:id="rId26"/>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771">
          <p15:clr>
            <a:srgbClr val="A4A3A4"/>
          </p15:clr>
        </p15:guide>
        <p15:guide id="3" orient="horz" pos="2542">
          <p15:clr>
            <a:srgbClr val="A4A3A4"/>
          </p15:clr>
        </p15:guide>
        <p15:guide id="4" pos="242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500000"/>
    <a:srgbClr val="800000"/>
    <a:srgbClr val="000000"/>
    <a:srgbClr val="500046"/>
    <a:srgbClr val="DCC22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94" autoAdjust="0"/>
    <p:restoredTop sz="93870" autoAdjust="0"/>
  </p:normalViewPr>
  <p:slideViewPr>
    <p:cSldViewPr snapToGrid="0" snapToObjects="1">
      <p:cViewPr varScale="1">
        <p:scale>
          <a:sx n="109" d="100"/>
          <a:sy n="109" d="100"/>
        </p:scale>
        <p:origin x="1578" y="108"/>
      </p:cViewPr>
      <p:guideLst>
        <p:guide orient="horz" pos="2160"/>
        <p:guide pos="771"/>
        <p:guide orient="horz" pos="2542"/>
        <p:guide pos="2424"/>
      </p:guideLst>
    </p:cSldViewPr>
  </p:slideViewPr>
  <p:outlineViewPr>
    <p:cViewPr>
      <p:scale>
        <a:sx n="33" d="100"/>
        <a:sy n="33" d="100"/>
      </p:scale>
      <p:origin x="0" y="4168"/>
    </p:cViewPr>
  </p:outlineViewPr>
  <p:notesTextViewPr>
    <p:cViewPr>
      <p:scale>
        <a:sx n="100" d="100"/>
        <a:sy n="100" d="100"/>
      </p:scale>
      <p:origin x="0" y="0"/>
    </p:cViewPr>
  </p:notesTextViewPr>
  <p:sorterViewPr>
    <p:cViewPr varScale="1">
      <p:scale>
        <a:sx n="1" d="1"/>
        <a:sy n="1" d="1"/>
      </p:scale>
      <p:origin x="0" y="-637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0" tIns="48325" rIns="96650" bIns="48325" rtlCol="0"/>
          <a:lstStyle>
            <a:lvl1pPr algn="l">
              <a:defRPr sz="1200"/>
            </a:lvl1pPr>
          </a:lstStyle>
          <a:p>
            <a:endParaRPr lang="en-US" dirty="0"/>
          </a:p>
        </p:txBody>
      </p:sp>
      <p:sp>
        <p:nvSpPr>
          <p:cNvPr id="3" name="Date Placeholder 2"/>
          <p:cNvSpPr>
            <a:spLocks noGrp="1"/>
          </p:cNvSpPr>
          <p:nvPr>
            <p:ph type="dt" idx="1"/>
          </p:nvPr>
        </p:nvSpPr>
        <p:spPr>
          <a:xfrm>
            <a:off x="4143589" y="0"/>
            <a:ext cx="3169920" cy="480060"/>
          </a:xfrm>
          <a:prstGeom prst="rect">
            <a:avLst/>
          </a:prstGeom>
        </p:spPr>
        <p:txBody>
          <a:bodyPr vert="horz" lIns="96650" tIns="48325" rIns="96650" bIns="48325" rtlCol="0"/>
          <a:lstStyle>
            <a:lvl1pPr algn="r">
              <a:defRPr sz="1200"/>
            </a:lvl1pPr>
          </a:lstStyle>
          <a:p>
            <a:fld id="{D310C94B-FD7F-AF4C-AD80-FD4182336FE2}" type="datetimeFigureOut">
              <a:rPr lang="en-US" smtClean="0"/>
              <a:t>8/8/2017</a:t>
            </a:fld>
            <a:endParaRPr lang="en-US" dirty="0"/>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6650" tIns="48325" rIns="96650" bIns="48325" rtlCol="0" anchor="ctr"/>
          <a:lstStyle/>
          <a:p>
            <a:endParaRPr lang="en-US" dirty="0"/>
          </a:p>
        </p:txBody>
      </p:sp>
      <p:sp>
        <p:nvSpPr>
          <p:cNvPr id="5" name="Notes Placeholder 4"/>
          <p:cNvSpPr>
            <a:spLocks noGrp="1"/>
          </p:cNvSpPr>
          <p:nvPr>
            <p:ph type="body" sz="quarter" idx="3"/>
          </p:nvPr>
        </p:nvSpPr>
        <p:spPr>
          <a:xfrm>
            <a:off x="731520" y="4560571"/>
            <a:ext cx="5852160" cy="4320540"/>
          </a:xfrm>
          <a:prstGeom prst="rect">
            <a:avLst/>
          </a:prstGeom>
        </p:spPr>
        <p:txBody>
          <a:bodyPr vert="horz" lIns="96650" tIns="48325" rIns="96650" bIns="4832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50" tIns="48325" rIns="96650" bIns="48325"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589" y="9119474"/>
            <a:ext cx="3169920" cy="480060"/>
          </a:xfrm>
          <a:prstGeom prst="rect">
            <a:avLst/>
          </a:prstGeom>
        </p:spPr>
        <p:txBody>
          <a:bodyPr vert="horz" lIns="96650" tIns="48325" rIns="96650" bIns="48325" rtlCol="0" anchor="b"/>
          <a:lstStyle>
            <a:lvl1pPr algn="r">
              <a:defRPr sz="1200"/>
            </a:lvl1pPr>
          </a:lstStyle>
          <a:p>
            <a:fld id="{18ECDD53-A7AA-2146-863B-6EC3F7DA6622}" type="slidenum">
              <a:rPr lang="en-US" smtClean="0"/>
              <a:t>‹#›</a:t>
            </a:fld>
            <a:endParaRPr lang="en-US" dirty="0"/>
          </a:p>
        </p:txBody>
      </p:sp>
    </p:spTree>
    <p:extLst>
      <p:ext uri="{BB962C8B-B14F-4D97-AF65-F5344CB8AC3E}">
        <p14:creationId xmlns:p14="http://schemas.microsoft.com/office/powerpoint/2010/main" val="71688667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ECDD53-A7AA-2146-863B-6EC3F7DA6622}" type="slidenum">
              <a:rPr lang="en-US" smtClean="0"/>
              <a:t>1</a:t>
            </a:fld>
            <a:endParaRPr lang="en-US" dirty="0"/>
          </a:p>
        </p:txBody>
      </p:sp>
    </p:spTree>
    <p:extLst>
      <p:ext uri="{BB962C8B-B14F-4D97-AF65-F5344CB8AC3E}">
        <p14:creationId xmlns:p14="http://schemas.microsoft.com/office/powerpoint/2010/main" val="18823761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ECDD53-A7AA-2146-863B-6EC3F7DA6622}" type="slidenum">
              <a:rPr lang="en-US" smtClean="0"/>
              <a:t>19</a:t>
            </a:fld>
            <a:endParaRPr lang="en-US" dirty="0"/>
          </a:p>
        </p:txBody>
      </p:sp>
    </p:spTree>
    <p:extLst>
      <p:ext uri="{BB962C8B-B14F-4D97-AF65-F5344CB8AC3E}">
        <p14:creationId xmlns:p14="http://schemas.microsoft.com/office/powerpoint/2010/main" val="40670107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EC77C0A-B26B-8748-B206-D70127E18774}" type="datetimeFigureOut">
              <a:rPr lang="en-US" smtClean="0"/>
              <a:t>8/8/2017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2B8490-9713-3244-9A6F-A20E61380184}" type="slidenum">
              <a:rPr lang="en-US" smtClean="0"/>
              <a:t>‹#›</a:t>
            </a:fld>
            <a:endParaRPr lang="en-US" dirty="0"/>
          </a:p>
        </p:txBody>
      </p:sp>
    </p:spTree>
    <p:extLst>
      <p:ext uri="{BB962C8B-B14F-4D97-AF65-F5344CB8AC3E}">
        <p14:creationId xmlns:p14="http://schemas.microsoft.com/office/powerpoint/2010/main" val="363316930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C77C0A-B26B-8748-B206-D70127E18774}" type="datetimeFigureOut">
              <a:rPr lang="en-US" smtClean="0"/>
              <a:t>8/8/2017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2B8490-9713-3244-9A6F-A20E61380184}" type="slidenum">
              <a:rPr lang="en-US" smtClean="0"/>
              <a:t>‹#›</a:t>
            </a:fld>
            <a:endParaRPr lang="en-US" dirty="0"/>
          </a:p>
        </p:txBody>
      </p:sp>
    </p:spTree>
    <p:extLst>
      <p:ext uri="{BB962C8B-B14F-4D97-AF65-F5344CB8AC3E}">
        <p14:creationId xmlns:p14="http://schemas.microsoft.com/office/powerpoint/2010/main" val="18808724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C77C0A-B26B-8748-B206-D70127E18774}" type="datetimeFigureOut">
              <a:rPr lang="en-US" smtClean="0"/>
              <a:t>8/8/2017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2B8490-9713-3244-9A6F-A20E61380184}" type="slidenum">
              <a:rPr lang="en-US" smtClean="0"/>
              <a:t>‹#›</a:t>
            </a:fld>
            <a:endParaRPr lang="en-US" dirty="0"/>
          </a:p>
        </p:txBody>
      </p:sp>
    </p:spTree>
    <p:extLst>
      <p:ext uri="{BB962C8B-B14F-4D97-AF65-F5344CB8AC3E}">
        <p14:creationId xmlns:p14="http://schemas.microsoft.com/office/powerpoint/2010/main" val="32749566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 big photo">
    <p:spTree>
      <p:nvGrpSpPr>
        <p:cNvPr id="1" name=""/>
        <p:cNvGrpSpPr/>
        <p:nvPr/>
      </p:nvGrpSpPr>
      <p:grpSpPr>
        <a:xfrm>
          <a:off x="0" y="0"/>
          <a:ext cx="0" cy="0"/>
          <a:chOff x="0" y="0"/>
          <a:chExt cx="0" cy="0"/>
        </a:xfrm>
      </p:grpSpPr>
      <p:sp>
        <p:nvSpPr>
          <p:cNvPr id="11" name="Marcador de posición de imagen 10"/>
          <p:cNvSpPr>
            <a:spLocks noGrp="1"/>
          </p:cNvSpPr>
          <p:nvPr>
            <p:ph type="pic" sz="quarter" idx="14"/>
          </p:nvPr>
        </p:nvSpPr>
        <p:spPr>
          <a:xfrm>
            <a:off x="1" y="0"/>
            <a:ext cx="9144000" cy="4227512"/>
          </a:xfrm>
        </p:spPr>
        <p:txBody>
          <a:bodyPr/>
          <a:lstStyle/>
          <a:p>
            <a:r>
              <a:rPr lang="en-US" noProof="0" dirty="0" smtClean="0"/>
              <a:t>Drag picture to placeholder or click icon to add</a:t>
            </a:r>
            <a:endParaRPr lang="en-US" noProof="0" dirty="0"/>
          </a:p>
        </p:txBody>
      </p:sp>
      <p:sp>
        <p:nvSpPr>
          <p:cNvPr id="9" name="Marcador de texto 8"/>
          <p:cNvSpPr>
            <a:spLocks noGrp="1"/>
          </p:cNvSpPr>
          <p:nvPr>
            <p:ph type="body" sz="quarter" idx="13"/>
          </p:nvPr>
        </p:nvSpPr>
        <p:spPr>
          <a:xfrm>
            <a:off x="1140034" y="5236522"/>
            <a:ext cx="7134101" cy="760519"/>
          </a:xfrm>
        </p:spPr>
        <p:txBody>
          <a:bodyPr>
            <a:normAutofit/>
          </a:bodyPr>
          <a:lstStyle>
            <a:lvl1pPr>
              <a:lnSpc>
                <a:spcPct val="120000"/>
              </a:lnSpc>
              <a:defRPr sz="1000">
                <a:solidFill>
                  <a:srgbClr val="6B5C5C"/>
                </a:solidFill>
              </a:defRPr>
            </a:lvl1pPr>
            <a:lvl2pPr>
              <a:lnSpc>
                <a:spcPct val="120000"/>
              </a:lnSpc>
              <a:defRPr sz="1000">
                <a:solidFill>
                  <a:schemeClr val="tx1">
                    <a:lumMod val="65000"/>
                    <a:lumOff val="35000"/>
                  </a:schemeClr>
                </a:solidFill>
              </a:defRPr>
            </a:lvl2pPr>
            <a:lvl3pPr>
              <a:lnSpc>
                <a:spcPct val="120000"/>
              </a:lnSpc>
              <a:defRPr sz="1000">
                <a:solidFill>
                  <a:schemeClr val="tx1">
                    <a:lumMod val="65000"/>
                    <a:lumOff val="35000"/>
                  </a:schemeClr>
                </a:solidFill>
              </a:defRPr>
            </a:lvl3pPr>
            <a:lvl4pPr>
              <a:lnSpc>
                <a:spcPct val="120000"/>
              </a:lnSpc>
              <a:defRPr sz="1000">
                <a:solidFill>
                  <a:schemeClr val="tx1">
                    <a:lumMod val="65000"/>
                    <a:lumOff val="35000"/>
                  </a:schemeClr>
                </a:solidFill>
              </a:defRPr>
            </a:lvl4pPr>
            <a:lvl5pPr>
              <a:lnSpc>
                <a:spcPct val="120000"/>
              </a:lnSpc>
              <a:defRPr sz="1000">
                <a:solidFill>
                  <a:schemeClr val="tx1">
                    <a:lumMod val="65000"/>
                    <a:lumOff val="35000"/>
                  </a:schemeClr>
                </a:solidFill>
              </a:defRPr>
            </a:lvl5pPr>
          </a:lstStyle>
          <a:p>
            <a:pPr lvl="0"/>
            <a:r>
              <a:rPr lang="en-US" noProof="0" smtClean="0"/>
              <a:t>Click to edit Master text styles</a:t>
            </a:r>
          </a:p>
        </p:txBody>
      </p:sp>
      <p:sp>
        <p:nvSpPr>
          <p:cNvPr id="13" name="Marcador de texto 12"/>
          <p:cNvSpPr>
            <a:spLocks noGrp="1"/>
          </p:cNvSpPr>
          <p:nvPr>
            <p:ph type="body" sz="quarter" idx="15" hasCustomPrompt="1"/>
          </p:nvPr>
        </p:nvSpPr>
        <p:spPr>
          <a:xfrm>
            <a:off x="494112" y="4702061"/>
            <a:ext cx="1943099" cy="552451"/>
          </a:xfrm>
        </p:spPr>
        <p:txBody>
          <a:bodyPr>
            <a:normAutofit/>
          </a:bodyPr>
          <a:lstStyle>
            <a:lvl1pPr marL="0" indent="0">
              <a:buNone/>
              <a:defRPr sz="1500" b="0" spc="0">
                <a:solidFill>
                  <a:srgbClr val="6B5C5C"/>
                </a:solidFill>
                <a:latin typeface="Arial"/>
                <a:cs typeface="Arial"/>
              </a:defRPr>
            </a:lvl1pPr>
            <a:lvl3pPr marL="914400" indent="0">
              <a:buNone/>
              <a:defRPr/>
            </a:lvl3pPr>
          </a:lstStyle>
          <a:p>
            <a:pPr lvl="0"/>
            <a:r>
              <a:rPr lang="en-US" noProof="0" dirty="0" smtClean="0"/>
              <a:t>Subtitle</a:t>
            </a:r>
            <a:endParaRPr lang="en-US" noProof="0" dirty="0"/>
          </a:p>
        </p:txBody>
      </p:sp>
      <p:sp>
        <p:nvSpPr>
          <p:cNvPr id="17" name="Título 16"/>
          <p:cNvSpPr>
            <a:spLocks noGrp="1"/>
          </p:cNvSpPr>
          <p:nvPr>
            <p:ph type="title" hasCustomPrompt="1"/>
          </p:nvPr>
        </p:nvSpPr>
        <p:spPr>
          <a:xfrm>
            <a:off x="494112" y="4227514"/>
            <a:ext cx="1943099" cy="534461"/>
          </a:xfrm>
          <a:noFill/>
          <a:effectLst/>
        </p:spPr>
        <p:txBody>
          <a:bodyPr vert="horz" lIns="91440" tIns="45720" rIns="91440" bIns="45720" rtlCol="0" anchor="b">
            <a:normAutofit/>
          </a:bodyPr>
          <a:lstStyle>
            <a:lvl1pPr>
              <a:lnSpc>
                <a:spcPct val="100000"/>
              </a:lnSpc>
              <a:defRPr lang="es-ES" b="0" dirty="0"/>
            </a:lvl1pPr>
          </a:lstStyle>
          <a:p>
            <a:pPr lvl="0"/>
            <a:r>
              <a:rPr lang="en-US" noProof="0" smtClean="0"/>
              <a:t>TITLE</a:t>
            </a:r>
            <a:endParaRPr lang="en-US" noProof="0"/>
          </a:p>
        </p:txBody>
      </p:sp>
      <p:sp>
        <p:nvSpPr>
          <p:cNvPr id="12" name="Marcador de texto 14"/>
          <p:cNvSpPr>
            <a:spLocks noGrp="1"/>
          </p:cNvSpPr>
          <p:nvPr>
            <p:ph type="body" sz="quarter" idx="17" hasCustomPrompt="1"/>
          </p:nvPr>
        </p:nvSpPr>
        <p:spPr>
          <a:xfrm>
            <a:off x="7366000" y="6345238"/>
            <a:ext cx="1318102" cy="387351"/>
          </a:xfrm>
        </p:spPr>
        <p:txBody>
          <a:bodyPr anchor="ctr">
            <a:normAutofit/>
          </a:bodyPr>
          <a:lstStyle>
            <a:lvl1pPr marL="0" indent="0" algn="r">
              <a:buNone/>
              <a:defRPr sz="1000" baseline="0">
                <a:solidFill>
                  <a:srgbClr val="500000"/>
                </a:solidFill>
              </a:defRPr>
            </a:lvl1pPr>
          </a:lstStyle>
          <a:p>
            <a:pPr lvl="0"/>
            <a:r>
              <a:rPr lang="en-US" noProof="0" smtClean="0"/>
              <a:t>vpr.tamu.edu</a:t>
            </a:r>
            <a:endParaRPr lang="en-US" noProof="0"/>
          </a:p>
        </p:txBody>
      </p:sp>
    </p:spTree>
    <p:extLst>
      <p:ext uri="{BB962C8B-B14F-4D97-AF65-F5344CB8AC3E}">
        <p14:creationId xmlns:p14="http://schemas.microsoft.com/office/powerpoint/2010/main" val="237124866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1000" fill="hold"/>
                                        <p:tgtEl>
                                          <p:spTgt spid="1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fade">
                                      <p:cBhvr>
                                        <p:cTn id="19" dur="1000"/>
                                        <p:tgtEl>
                                          <p:spTgt spid="13">
                                            <p:txEl>
                                              <p:pRg st="0" end="0"/>
                                            </p:txEl>
                                          </p:spTgt>
                                        </p:tgtEl>
                                      </p:cBhvr>
                                    </p:animEffect>
                                    <p:anim calcmode="lin" valueType="num">
                                      <p:cBhvr>
                                        <p:cTn id="20"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Effect transition="in" filter="fade">
                                      <p:cBhvr>
                                        <p:cTn id="24" dur="1000"/>
                                        <p:tgtEl>
                                          <p:spTgt spid="9">
                                            <p:txEl>
                                              <p:pRg st="0" end="0"/>
                                            </p:txEl>
                                          </p:spTgt>
                                        </p:tgtEl>
                                      </p:cBhvr>
                                    </p:animEffect>
                                    <p:anim calcmode="lin" valueType="num">
                                      <p:cBhvr>
                                        <p:cTn id="25"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build="p">
        <p:tmplLst>
          <p:tmpl lvl="1">
            <p:tnLst>
              <p:par>
                <p:cTn presetID="42"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build="p">
        <p:tmplLst>
          <p:tmpl lvl="1">
            <p:tnLst>
              <p:par>
                <p:cTn presetID="42"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P spid="17"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images x 16">
    <p:spTree>
      <p:nvGrpSpPr>
        <p:cNvPr id="1" name=""/>
        <p:cNvGrpSpPr/>
        <p:nvPr/>
      </p:nvGrpSpPr>
      <p:grpSpPr>
        <a:xfrm>
          <a:off x="0" y="0"/>
          <a:ext cx="0" cy="0"/>
          <a:chOff x="0" y="0"/>
          <a:chExt cx="0" cy="0"/>
        </a:xfrm>
      </p:grpSpPr>
      <p:sp>
        <p:nvSpPr>
          <p:cNvPr id="41" name="Marcador de posición de imagen 10"/>
          <p:cNvSpPr>
            <a:spLocks noGrp="1"/>
          </p:cNvSpPr>
          <p:nvPr>
            <p:ph type="pic" sz="quarter" idx="49"/>
          </p:nvPr>
        </p:nvSpPr>
        <p:spPr>
          <a:xfrm>
            <a:off x="-14617" y="0"/>
            <a:ext cx="4032621" cy="6858000"/>
          </a:xfrm>
          <a:prstGeom prst="rect">
            <a:avLst/>
          </a:prstGeom>
        </p:spPr>
        <p:txBody>
          <a:bodyPr/>
          <a:lstStyle>
            <a:lvl1pPr>
              <a:defRPr>
                <a:solidFill>
                  <a:schemeClr val="tx2">
                    <a:lumMod val="75000"/>
                    <a:lumOff val="25000"/>
                  </a:schemeClr>
                </a:solidFill>
              </a:defRPr>
            </a:lvl1pPr>
          </a:lstStyle>
          <a:p>
            <a:r>
              <a:rPr lang="en-US" noProof="0" dirty="0" smtClean="0"/>
              <a:t>Drag picture to placeholder or click icon to add</a:t>
            </a:r>
            <a:endParaRPr lang="en-US" noProof="0" dirty="0"/>
          </a:p>
        </p:txBody>
      </p:sp>
      <p:sp>
        <p:nvSpPr>
          <p:cNvPr id="19" name="Marcador de posición de imagen 10"/>
          <p:cNvSpPr>
            <a:spLocks noGrp="1"/>
          </p:cNvSpPr>
          <p:nvPr>
            <p:ph type="pic" sz="quarter" idx="33"/>
          </p:nvPr>
        </p:nvSpPr>
        <p:spPr>
          <a:xfrm>
            <a:off x="4018005" y="2"/>
            <a:ext cx="1257141" cy="1663737"/>
          </a:xfrm>
          <a:prstGeom prst="rect">
            <a:avLst/>
          </a:prstGeom>
        </p:spPr>
        <p:txBody>
          <a:bodyPr/>
          <a:lstStyle>
            <a:lvl1pPr>
              <a:defRPr>
                <a:solidFill>
                  <a:srgbClr val="6B5C5C"/>
                </a:solidFill>
              </a:defRPr>
            </a:lvl1pPr>
          </a:lstStyle>
          <a:p>
            <a:r>
              <a:rPr lang="en-US" noProof="0" dirty="0" smtClean="0"/>
              <a:t>Drag picture to placeholder or click icon to add</a:t>
            </a:r>
            <a:endParaRPr lang="en-US" noProof="0" dirty="0"/>
          </a:p>
        </p:txBody>
      </p:sp>
      <p:sp>
        <p:nvSpPr>
          <p:cNvPr id="14" name="Marcador de posición de imagen 10"/>
          <p:cNvSpPr>
            <a:spLocks noGrp="1"/>
          </p:cNvSpPr>
          <p:nvPr>
            <p:ph type="pic" sz="quarter" idx="34"/>
          </p:nvPr>
        </p:nvSpPr>
        <p:spPr>
          <a:xfrm>
            <a:off x="5314723" y="2"/>
            <a:ext cx="1257141" cy="1663737"/>
          </a:xfrm>
          <a:prstGeom prst="rect">
            <a:avLst/>
          </a:prstGeom>
        </p:spPr>
        <p:txBody>
          <a:bodyPr/>
          <a:lstStyle>
            <a:lvl1pPr>
              <a:defRPr>
                <a:solidFill>
                  <a:srgbClr val="6B5C5C"/>
                </a:solidFill>
              </a:defRPr>
            </a:lvl1pPr>
          </a:lstStyle>
          <a:p>
            <a:r>
              <a:rPr lang="en-US" noProof="0" dirty="0" smtClean="0"/>
              <a:t>Drag picture to placeholder or click icon to add</a:t>
            </a:r>
            <a:endParaRPr lang="en-US" noProof="0" dirty="0"/>
          </a:p>
        </p:txBody>
      </p:sp>
      <p:sp>
        <p:nvSpPr>
          <p:cNvPr id="20" name="Marcador de posición de imagen 10"/>
          <p:cNvSpPr>
            <a:spLocks noGrp="1"/>
          </p:cNvSpPr>
          <p:nvPr>
            <p:ph type="pic" sz="quarter" idx="35"/>
          </p:nvPr>
        </p:nvSpPr>
        <p:spPr>
          <a:xfrm>
            <a:off x="6605258" y="2"/>
            <a:ext cx="1257141" cy="1663737"/>
          </a:xfrm>
          <a:prstGeom prst="rect">
            <a:avLst/>
          </a:prstGeom>
        </p:spPr>
        <p:txBody>
          <a:bodyPr/>
          <a:lstStyle>
            <a:lvl1pPr>
              <a:defRPr>
                <a:solidFill>
                  <a:srgbClr val="6B5C5C"/>
                </a:solidFill>
              </a:defRPr>
            </a:lvl1pPr>
          </a:lstStyle>
          <a:p>
            <a:r>
              <a:rPr lang="en-US" noProof="0" dirty="0" smtClean="0"/>
              <a:t>Drag picture to placeholder or click icon to add</a:t>
            </a:r>
            <a:endParaRPr lang="en-US" noProof="0" dirty="0"/>
          </a:p>
        </p:txBody>
      </p:sp>
      <p:sp>
        <p:nvSpPr>
          <p:cNvPr id="22" name="Marcador de posición de imagen 10"/>
          <p:cNvSpPr>
            <a:spLocks noGrp="1"/>
          </p:cNvSpPr>
          <p:nvPr>
            <p:ph type="pic" sz="quarter" idx="36"/>
          </p:nvPr>
        </p:nvSpPr>
        <p:spPr>
          <a:xfrm>
            <a:off x="7889118" y="2"/>
            <a:ext cx="1257141" cy="1663737"/>
          </a:xfrm>
          <a:prstGeom prst="rect">
            <a:avLst/>
          </a:prstGeom>
        </p:spPr>
        <p:txBody>
          <a:bodyPr/>
          <a:lstStyle>
            <a:lvl1pPr>
              <a:defRPr>
                <a:solidFill>
                  <a:srgbClr val="6B5C5C"/>
                </a:solidFill>
              </a:defRPr>
            </a:lvl1pPr>
          </a:lstStyle>
          <a:p>
            <a:r>
              <a:rPr lang="en-US" noProof="0" dirty="0" smtClean="0"/>
              <a:t>Drag picture to placeholder or click icon to add</a:t>
            </a:r>
            <a:endParaRPr lang="en-US" noProof="0" dirty="0"/>
          </a:p>
        </p:txBody>
      </p:sp>
      <p:sp>
        <p:nvSpPr>
          <p:cNvPr id="25" name="Marcador de posición de imagen 10"/>
          <p:cNvSpPr>
            <a:spLocks noGrp="1"/>
          </p:cNvSpPr>
          <p:nvPr>
            <p:ph type="pic" sz="quarter" idx="37"/>
          </p:nvPr>
        </p:nvSpPr>
        <p:spPr>
          <a:xfrm>
            <a:off x="4018005" y="1663739"/>
            <a:ext cx="1257141" cy="1756565"/>
          </a:xfrm>
          <a:prstGeom prst="rect">
            <a:avLst/>
          </a:prstGeom>
        </p:spPr>
        <p:txBody>
          <a:bodyPr/>
          <a:lstStyle>
            <a:lvl1pPr>
              <a:defRPr>
                <a:solidFill>
                  <a:srgbClr val="6B5C5C"/>
                </a:solidFill>
              </a:defRPr>
            </a:lvl1pPr>
          </a:lstStyle>
          <a:p>
            <a:r>
              <a:rPr lang="en-US" noProof="0" dirty="0" smtClean="0"/>
              <a:t>Drag picture to placeholder or click icon to add</a:t>
            </a:r>
            <a:endParaRPr lang="en-US" noProof="0" dirty="0"/>
          </a:p>
        </p:txBody>
      </p:sp>
      <p:sp>
        <p:nvSpPr>
          <p:cNvPr id="26" name="Marcador de posición de imagen 10"/>
          <p:cNvSpPr>
            <a:spLocks noGrp="1"/>
          </p:cNvSpPr>
          <p:nvPr>
            <p:ph type="pic" sz="quarter" idx="38"/>
          </p:nvPr>
        </p:nvSpPr>
        <p:spPr>
          <a:xfrm>
            <a:off x="5314723" y="1663739"/>
            <a:ext cx="1257141" cy="1756565"/>
          </a:xfrm>
          <a:prstGeom prst="rect">
            <a:avLst/>
          </a:prstGeom>
        </p:spPr>
        <p:txBody>
          <a:bodyPr/>
          <a:lstStyle>
            <a:lvl1pPr>
              <a:defRPr>
                <a:solidFill>
                  <a:srgbClr val="6B5C5C"/>
                </a:solidFill>
              </a:defRPr>
            </a:lvl1pPr>
          </a:lstStyle>
          <a:p>
            <a:r>
              <a:rPr lang="en-US" noProof="0" dirty="0" smtClean="0"/>
              <a:t>Drag picture to placeholder or click icon to add</a:t>
            </a:r>
            <a:endParaRPr lang="en-US" noProof="0" dirty="0"/>
          </a:p>
        </p:txBody>
      </p:sp>
      <p:sp>
        <p:nvSpPr>
          <p:cNvPr id="28" name="Marcador de posición de imagen 10"/>
          <p:cNvSpPr>
            <a:spLocks noGrp="1"/>
          </p:cNvSpPr>
          <p:nvPr>
            <p:ph type="pic" sz="quarter" idx="39"/>
          </p:nvPr>
        </p:nvSpPr>
        <p:spPr>
          <a:xfrm>
            <a:off x="6605258" y="1663739"/>
            <a:ext cx="1257141" cy="1756565"/>
          </a:xfrm>
          <a:prstGeom prst="rect">
            <a:avLst/>
          </a:prstGeom>
        </p:spPr>
        <p:txBody>
          <a:bodyPr/>
          <a:lstStyle>
            <a:lvl1pPr>
              <a:defRPr>
                <a:solidFill>
                  <a:srgbClr val="6B5C5C"/>
                </a:solidFill>
              </a:defRPr>
            </a:lvl1pPr>
          </a:lstStyle>
          <a:p>
            <a:r>
              <a:rPr lang="en-US" noProof="0" dirty="0" smtClean="0"/>
              <a:t>Drag picture to placeholder or click icon to add</a:t>
            </a:r>
            <a:endParaRPr lang="en-US" noProof="0" dirty="0"/>
          </a:p>
        </p:txBody>
      </p:sp>
      <p:sp>
        <p:nvSpPr>
          <p:cNvPr id="29" name="Marcador de posición de imagen 10"/>
          <p:cNvSpPr>
            <a:spLocks noGrp="1"/>
          </p:cNvSpPr>
          <p:nvPr>
            <p:ph type="pic" sz="quarter" idx="40"/>
          </p:nvPr>
        </p:nvSpPr>
        <p:spPr>
          <a:xfrm>
            <a:off x="7889118" y="1663739"/>
            <a:ext cx="1257141" cy="1756565"/>
          </a:xfrm>
          <a:prstGeom prst="rect">
            <a:avLst/>
          </a:prstGeom>
        </p:spPr>
        <p:txBody>
          <a:bodyPr/>
          <a:lstStyle>
            <a:lvl1pPr>
              <a:defRPr>
                <a:solidFill>
                  <a:srgbClr val="6B5C5C"/>
                </a:solidFill>
              </a:defRPr>
            </a:lvl1pPr>
          </a:lstStyle>
          <a:p>
            <a:r>
              <a:rPr lang="en-US" noProof="0" dirty="0" smtClean="0"/>
              <a:t>Drag picture to placeholder or click icon to add</a:t>
            </a:r>
            <a:endParaRPr lang="en-US" noProof="0" dirty="0"/>
          </a:p>
        </p:txBody>
      </p:sp>
      <p:sp>
        <p:nvSpPr>
          <p:cNvPr id="30" name="Marcador de posición de imagen 10"/>
          <p:cNvSpPr>
            <a:spLocks noGrp="1"/>
          </p:cNvSpPr>
          <p:nvPr>
            <p:ph type="pic" sz="quarter" idx="41"/>
          </p:nvPr>
        </p:nvSpPr>
        <p:spPr>
          <a:xfrm>
            <a:off x="4018005" y="3420305"/>
            <a:ext cx="1257141" cy="1773961"/>
          </a:xfrm>
          <a:prstGeom prst="rect">
            <a:avLst/>
          </a:prstGeom>
        </p:spPr>
        <p:txBody>
          <a:bodyPr/>
          <a:lstStyle>
            <a:lvl1pPr>
              <a:defRPr>
                <a:solidFill>
                  <a:srgbClr val="6B5C5C"/>
                </a:solidFill>
              </a:defRPr>
            </a:lvl1pPr>
          </a:lstStyle>
          <a:p>
            <a:r>
              <a:rPr lang="en-US" noProof="0" dirty="0" smtClean="0"/>
              <a:t>Drag picture to placeholder or click icon to add</a:t>
            </a:r>
            <a:endParaRPr lang="en-US" noProof="0" dirty="0"/>
          </a:p>
        </p:txBody>
      </p:sp>
      <p:sp>
        <p:nvSpPr>
          <p:cNvPr id="31" name="Marcador de posición de imagen 10"/>
          <p:cNvSpPr>
            <a:spLocks noGrp="1"/>
          </p:cNvSpPr>
          <p:nvPr>
            <p:ph type="pic" sz="quarter" idx="42"/>
          </p:nvPr>
        </p:nvSpPr>
        <p:spPr>
          <a:xfrm>
            <a:off x="5314723" y="3420305"/>
            <a:ext cx="1257141" cy="1773961"/>
          </a:xfrm>
          <a:prstGeom prst="rect">
            <a:avLst/>
          </a:prstGeom>
        </p:spPr>
        <p:txBody>
          <a:bodyPr/>
          <a:lstStyle>
            <a:lvl1pPr>
              <a:defRPr>
                <a:solidFill>
                  <a:srgbClr val="6B5C5C"/>
                </a:solidFill>
              </a:defRPr>
            </a:lvl1pPr>
          </a:lstStyle>
          <a:p>
            <a:r>
              <a:rPr lang="en-US" noProof="0" dirty="0" smtClean="0"/>
              <a:t>Drag picture to placeholder or click icon to add</a:t>
            </a:r>
            <a:endParaRPr lang="en-US" noProof="0" dirty="0"/>
          </a:p>
        </p:txBody>
      </p:sp>
      <p:sp>
        <p:nvSpPr>
          <p:cNvPr id="32" name="Marcador de posición de imagen 10"/>
          <p:cNvSpPr>
            <a:spLocks noGrp="1"/>
          </p:cNvSpPr>
          <p:nvPr>
            <p:ph type="pic" sz="quarter" idx="43"/>
          </p:nvPr>
        </p:nvSpPr>
        <p:spPr>
          <a:xfrm>
            <a:off x="6605258" y="3420305"/>
            <a:ext cx="1257141" cy="1773961"/>
          </a:xfrm>
          <a:prstGeom prst="rect">
            <a:avLst/>
          </a:prstGeom>
        </p:spPr>
        <p:txBody>
          <a:bodyPr/>
          <a:lstStyle>
            <a:lvl1pPr>
              <a:defRPr>
                <a:solidFill>
                  <a:srgbClr val="6B5C5C"/>
                </a:solidFill>
              </a:defRPr>
            </a:lvl1pPr>
          </a:lstStyle>
          <a:p>
            <a:r>
              <a:rPr lang="en-US" noProof="0" dirty="0" smtClean="0"/>
              <a:t>Drag picture to placeholder or click icon to add</a:t>
            </a:r>
            <a:endParaRPr lang="en-US" noProof="0" dirty="0"/>
          </a:p>
        </p:txBody>
      </p:sp>
      <p:sp>
        <p:nvSpPr>
          <p:cNvPr id="33" name="Marcador de posición de imagen 10"/>
          <p:cNvSpPr>
            <a:spLocks noGrp="1"/>
          </p:cNvSpPr>
          <p:nvPr>
            <p:ph type="pic" sz="quarter" idx="44"/>
          </p:nvPr>
        </p:nvSpPr>
        <p:spPr>
          <a:xfrm>
            <a:off x="7889118" y="3420305"/>
            <a:ext cx="1257141" cy="1773961"/>
          </a:xfrm>
          <a:prstGeom prst="rect">
            <a:avLst/>
          </a:prstGeom>
        </p:spPr>
        <p:txBody>
          <a:bodyPr/>
          <a:lstStyle>
            <a:lvl1pPr>
              <a:defRPr>
                <a:solidFill>
                  <a:srgbClr val="6B5C5C"/>
                </a:solidFill>
              </a:defRPr>
            </a:lvl1pPr>
          </a:lstStyle>
          <a:p>
            <a:r>
              <a:rPr lang="en-US" noProof="0" dirty="0" smtClean="0"/>
              <a:t>Drag picture to placeholder or click icon to add</a:t>
            </a:r>
            <a:endParaRPr lang="en-US" noProof="0" dirty="0"/>
          </a:p>
        </p:txBody>
      </p:sp>
      <p:sp>
        <p:nvSpPr>
          <p:cNvPr id="34" name="Marcador de posición de imagen 10"/>
          <p:cNvSpPr>
            <a:spLocks noGrp="1"/>
          </p:cNvSpPr>
          <p:nvPr>
            <p:ph type="pic" sz="quarter" idx="45"/>
          </p:nvPr>
        </p:nvSpPr>
        <p:spPr>
          <a:xfrm>
            <a:off x="4018005" y="5194265"/>
            <a:ext cx="1257141" cy="1663737"/>
          </a:xfrm>
          <a:prstGeom prst="rect">
            <a:avLst/>
          </a:prstGeom>
        </p:spPr>
        <p:txBody>
          <a:bodyPr/>
          <a:lstStyle>
            <a:lvl1pPr>
              <a:defRPr>
                <a:solidFill>
                  <a:srgbClr val="6B5C5C"/>
                </a:solidFill>
              </a:defRPr>
            </a:lvl1pPr>
          </a:lstStyle>
          <a:p>
            <a:r>
              <a:rPr lang="en-US" noProof="0" dirty="0" smtClean="0"/>
              <a:t>Drag picture to placeholder or click icon to add</a:t>
            </a:r>
            <a:endParaRPr lang="en-US" noProof="0" dirty="0"/>
          </a:p>
        </p:txBody>
      </p:sp>
      <p:sp>
        <p:nvSpPr>
          <p:cNvPr id="35" name="Marcador de posición de imagen 10"/>
          <p:cNvSpPr>
            <a:spLocks noGrp="1"/>
          </p:cNvSpPr>
          <p:nvPr>
            <p:ph type="pic" sz="quarter" idx="46"/>
          </p:nvPr>
        </p:nvSpPr>
        <p:spPr>
          <a:xfrm>
            <a:off x="5314723" y="5194265"/>
            <a:ext cx="1257141" cy="1663737"/>
          </a:xfrm>
          <a:prstGeom prst="rect">
            <a:avLst/>
          </a:prstGeom>
        </p:spPr>
        <p:txBody>
          <a:bodyPr/>
          <a:lstStyle>
            <a:lvl1pPr>
              <a:defRPr>
                <a:solidFill>
                  <a:srgbClr val="6B5C5C"/>
                </a:solidFill>
              </a:defRPr>
            </a:lvl1pPr>
          </a:lstStyle>
          <a:p>
            <a:r>
              <a:rPr lang="en-US" noProof="0" dirty="0" smtClean="0"/>
              <a:t>Drag picture to placeholder or click icon to add</a:t>
            </a:r>
            <a:endParaRPr lang="en-US" noProof="0" dirty="0"/>
          </a:p>
        </p:txBody>
      </p:sp>
      <p:sp>
        <p:nvSpPr>
          <p:cNvPr id="36" name="Marcador de posición de imagen 10"/>
          <p:cNvSpPr>
            <a:spLocks noGrp="1"/>
          </p:cNvSpPr>
          <p:nvPr>
            <p:ph type="pic" sz="quarter" idx="47"/>
          </p:nvPr>
        </p:nvSpPr>
        <p:spPr>
          <a:xfrm>
            <a:off x="6605258" y="5194265"/>
            <a:ext cx="1257141" cy="1663737"/>
          </a:xfrm>
          <a:prstGeom prst="rect">
            <a:avLst/>
          </a:prstGeom>
        </p:spPr>
        <p:txBody>
          <a:bodyPr/>
          <a:lstStyle>
            <a:lvl1pPr>
              <a:defRPr>
                <a:solidFill>
                  <a:srgbClr val="6B5C5C"/>
                </a:solidFill>
              </a:defRPr>
            </a:lvl1pPr>
          </a:lstStyle>
          <a:p>
            <a:r>
              <a:rPr lang="en-US" noProof="0" dirty="0" smtClean="0"/>
              <a:t>Drag picture to placeholder or click icon to add</a:t>
            </a:r>
            <a:endParaRPr lang="en-US" noProof="0" dirty="0"/>
          </a:p>
        </p:txBody>
      </p:sp>
      <p:sp>
        <p:nvSpPr>
          <p:cNvPr id="37" name="Marcador de posición de imagen 10"/>
          <p:cNvSpPr>
            <a:spLocks noGrp="1"/>
          </p:cNvSpPr>
          <p:nvPr>
            <p:ph type="pic" sz="quarter" idx="48"/>
          </p:nvPr>
        </p:nvSpPr>
        <p:spPr>
          <a:xfrm>
            <a:off x="7889118" y="5194265"/>
            <a:ext cx="1257141" cy="1663737"/>
          </a:xfrm>
          <a:prstGeom prst="rect">
            <a:avLst/>
          </a:prstGeom>
        </p:spPr>
        <p:txBody>
          <a:bodyPr/>
          <a:lstStyle>
            <a:lvl1pPr>
              <a:defRPr>
                <a:solidFill>
                  <a:srgbClr val="6B5C5C"/>
                </a:solidFill>
              </a:defRPr>
            </a:lvl1pPr>
          </a:lstStyle>
          <a:p>
            <a:r>
              <a:rPr lang="en-US" noProof="0" dirty="0" smtClean="0"/>
              <a:t>Drag picture to placeholder or click icon to add</a:t>
            </a:r>
            <a:endParaRPr lang="en-US" noProof="0" dirty="0"/>
          </a:p>
        </p:txBody>
      </p:sp>
      <p:sp>
        <p:nvSpPr>
          <p:cNvPr id="6" name="Marcador de número de diapositiva 5"/>
          <p:cNvSpPr>
            <a:spLocks noGrp="1"/>
          </p:cNvSpPr>
          <p:nvPr>
            <p:ph type="sldNum" sz="quarter" idx="12"/>
          </p:nvPr>
        </p:nvSpPr>
        <p:spPr>
          <a:xfrm>
            <a:off x="8196541" y="-20699"/>
            <a:ext cx="506928" cy="365125"/>
          </a:xfrm>
          <a:prstGeom prst="flowChartDocument">
            <a:avLst/>
          </a:prstGeom>
        </p:spPr>
        <p:txBody>
          <a:bodyPr/>
          <a:lstStyle>
            <a:lvl1pPr>
              <a:defRPr>
                <a:solidFill>
                  <a:schemeClr val="bg1"/>
                </a:solidFill>
              </a:defRPr>
            </a:lvl1pPr>
          </a:lstStyle>
          <a:p>
            <a:pPr defTabSz="914400"/>
            <a:r>
              <a:rPr lang="en-US" dirty="0" smtClean="0">
                <a:solidFill>
                  <a:srgbClr val="FFFFFF"/>
                </a:solidFill>
                <a:latin typeface="Calibri"/>
              </a:rPr>
              <a:t>PAGE </a:t>
            </a:r>
            <a:fld id="{159E6705-4B54-4437-BB00-0C1CE0AF83A4}" type="slidenum">
              <a:rPr lang="en-US" smtClean="0">
                <a:solidFill>
                  <a:srgbClr val="FFFFFF"/>
                </a:solidFill>
                <a:latin typeface="Calibri"/>
              </a:rPr>
              <a:pPr defTabSz="914400"/>
              <a:t>‹#›</a:t>
            </a:fld>
            <a:endParaRPr lang="en-US" dirty="0">
              <a:solidFill>
                <a:srgbClr val="FFFFFF"/>
              </a:solidFill>
              <a:latin typeface="Calibri"/>
            </a:endParaRPr>
          </a:p>
        </p:txBody>
      </p:sp>
      <p:sp>
        <p:nvSpPr>
          <p:cNvPr id="13" name="Marcador de texto 12"/>
          <p:cNvSpPr>
            <a:spLocks noGrp="1"/>
          </p:cNvSpPr>
          <p:nvPr>
            <p:ph type="body" sz="quarter" idx="15" hasCustomPrompt="1"/>
          </p:nvPr>
        </p:nvSpPr>
        <p:spPr>
          <a:xfrm>
            <a:off x="902970" y="1494389"/>
            <a:ext cx="2232116" cy="552451"/>
          </a:xfrm>
        </p:spPr>
        <p:txBody>
          <a:bodyPr>
            <a:normAutofit/>
          </a:bodyPr>
          <a:lstStyle>
            <a:lvl1pPr marL="0" indent="0">
              <a:buNone/>
              <a:defRPr sz="1500" b="0" spc="0">
                <a:solidFill>
                  <a:schemeClr val="tx2">
                    <a:lumMod val="75000"/>
                    <a:lumOff val="25000"/>
                  </a:schemeClr>
                </a:solidFill>
                <a:latin typeface="Arial"/>
                <a:cs typeface="Arial"/>
              </a:defRPr>
            </a:lvl1pPr>
            <a:lvl3pPr marL="914400" indent="0">
              <a:buNone/>
              <a:defRPr/>
            </a:lvl3pPr>
          </a:lstStyle>
          <a:p>
            <a:pPr lvl="0"/>
            <a:r>
              <a:rPr lang="en-US" noProof="0" dirty="0" smtClean="0"/>
              <a:t>Subtitle</a:t>
            </a:r>
            <a:endParaRPr lang="en-US" noProof="0" dirty="0"/>
          </a:p>
        </p:txBody>
      </p:sp>
      <p:sp>
        <p:nvSpPr>
          <p:cNvPr id="17" name="Título 16"/>
          <p:cNvSpPr>
            <a:spLocks noGrp="1"/>
          </p:cNvSpPr>
          <p:nvPr>
            <p:ph type="title" hasCustomPrompt="1"/>
          </p:nvPr>
        </p:nvSpPr>
        <p:spPr>
          <a:xfrm>
            <a:off x="902973" y="1019843"/>
            <a:ext cx="1943099" cy="534461"/>
          </a:xfrm>
          <a:noFill/>
          <a:effectLst/>
        </p:spPr>
        <p:txBody>
          <a:bodyPr vert="horz" lIns="91440" tIns="45720" rIns="91440" bIns="45720" rtlCol="0" anchor="b">
            <a:normAutofit/>
          </a:bodyPr>
          <a:lstStyle>
            <a:lvl1pPr>
              <a:lnSpc>
                <a:spcPct val="100000"/>
              </a:lnSpc>
              <a:defRPr lang="es-ES" b="0" dirty="0">
                <a:solidFill>
                  <a:srgbClr val="500000"/>
                </a:solidFill>
              </a:defRPr>
            </a:lvl1pPr>
          </a:lstStyle>
          <a:p>
            <a:pPr lvl="0"/>
            <a:r>
              <a:rPr lang="en-US" noProof="0" dirty="0" smtClean="0"/>
              <a:t>TITLE</a:t>
            </a:r>
            <a:endParaRPr lang="en-US" noProof="0" dirty="0"/>
          </a:p>
        </p:txBody>
      </p:sp>
      <p:sp>
        <p:nvSpPr>
          <p:cNvPr id="27" name="Marcador de texto 8"/>
          <p:cNvSpPr>
            <a:spLocks noGrp="1"/>
          </p:cNvSpPr>
          <p:nvPr>
            <p:ph type="body" sz="quarter" idx="31"/>
          </p:nvPr>
        </p:nvSpPr>
        <p:spPr>
          <a:xfrm>
            <a:off x="503416" y="3987687"/>
            <a:ext cx="2925584" cy="639192"/>
          </a:xfrm>
        </p:spPr>
        <p:txBody>
          <a:bodyPr>
            <a:normAutofit/>
          </a:bodyPr>
          <a:lstStyle>
            <a:lvl1pPr>
              <a:lnSpc>
                <a:spcPct val="120000"/>
              </a:lnSpc>
              <a:defRPr sz="1000">
                <a:solidFill>
                  <a:schemeClr val="tx2">
                    <a:lumMod val="75000"/>
                    <a:lumOff val="25000"/>
                  </a:schemeClr>
                </a:solidFill>
              </a:defRPr>
            </a:lvl1pPr>
            <a:lvl2pPr>
              <a:lnSpc>
                <a:spcPct val="120000"/>
              </a:lnSpc>
              <a:defRPr sz="1000">
                <a:solidFill>
                  <a:schemeClr val="tx1">
                    <a:lumMod val="65000"/>
                    <a:lumOff val="35000"/>
                  </a:schemeClr>
                </a:solidFill>
              </a:defRPr>
            </a:lvl2pPr>
            <a:lvl3pPr>
              <a:lnSpc>
                <a:spcPct val="120000"/>
              </a:lnSpc>
              <a:defRPr sz="1000">
                <a:solidFill>
                  <a:schemeClr val="tx1">
                    <a:lumMod val="65000"/>
                    <a:lumOff val="35000"/>
                  </a:schemeClr>
                </a:solidFill>
              </a:defRPr>
            </a:lvl3pPr>
            <a:lvl4pPr>
              <a:lnSpc>
                <a:spcPct val="120000"/>
              </a:lnSpc>
              <a:defRPr sz="1000">
                <a:solidFill>
                  <a:schemeClr val="tx1">
                    <a:lumMod val="65000"/>
                    <a:lumOff val="35000"/>
                  </a:schemeClr>
                </a:solidFill>
              </a:defRPr>
            </a:lvl4pPr>
            <a:lvl5pPr>
              <a:lnSpc>
                <a:spcPct val="120000"/>
              </a:lnSpc>
              <a:defRPr sz="1000">
                <a:solidFill>
                  <a:schemeClr val="tx1">
                    <a:lumMod val="65000"/>
                    <a:lumOff val="35000"/>
                  </a:schemeClr>
                </a:solidFill>
              </a:defRPr>
            </a:lvl5pPr>
          </a:lstStyle>
          <a:p>
            <a:pPr lvl="0"/>
            <a:r>
              <a:rPr lang="en-US" noProof="0" dirty="0" smtClean="0"/>
              <a:t>Click to edit Master text styles</a:t>
            </a:r>
          </a:p>
        </p:txBody>
      </p:sp>
      <p:sp>
        <p:nvSpPr>
          <p:cNvPr id="42" name="Marcador de texto 8"/>
          <p:cNvSpPr>
            <a:spLocks noGrp="1"/>
          </p:cNvSpPr>
          <p:nvPr>
            <p:ph type="body" sz="quarter" idx="50"/>
          </p:nvPr>
        </p:nvSpPr>
        <p:spPr>
          <a:xfrm>
            <a:off x="503416" y="4874667"/>
            <a:ext cx="2925584" cy="639192"/>
          </a:xfrm>
        </p:spPr>
        <p:txBody>
          <a:bodyPr>
            <a:normAutofit/>
          </a:bodyPr>
          <a:lstStyle>
            <a:lvl1pPr>
              <a:lnSpc>
                <a:spcPct val="120000"/>
              </a:lnSpc>
              <a:defRPr sz="1000">
                <a:solidFill>
                  <a:schemeClr val="tx2">
                    <a:lumMod val="75000"/>
                    <a:lumOff val="25000"/>
                  </a:schemeClr>
                </a:solidFill>
              </a:defRPr>
            </a:lvl1pPr>
            <a:lvl2pPr>
              <a:lnSpc>
                <a:spcPct val="120000"/>
              </a:lnSpc>
              <a:defRPr sz="1000">
                <a:solidFill>
                  <a:schemeClr val="tx1">
                    <a:lumMod val="65000"/>
                    <a:lumOff val="35000"/>
                  </a:schemeClr>
                </a:solidFill>
              </a:defRPr>
            </a:lvl2pPr>
            <a:lvl3pPr>
              <a:lnSpc>
                <a:spcPct val="120000"/>
              </a:lnSpc>
              <a:defRPr sz="1000">
                <a:solidFill>
                  <a:schemeClr val="tx1">
                    <a:lumMod val="65000"/>
                    <a:lumOff val="35000"/>
                  </a:schemeClr>
                </a:solidFill>
              </a:defRPr>
            </a:lvl3pPr>
            <a:lvl4pPr>
              <a:lnSpc>
                <a:spcPct val="120000"/>
              </a:lnSpc>
              <a:defRPr sz="1000">
                <a:solidFill>
                  <a:schemeClr val="tx1">
                    <a:lumMod val="65000"/>
                    <a:lumOff val="35000"/>
                  </a:schemeClr>
                </a:solidFill>
              </a:defRPr>
            </a:lvl4pPr>
            <a:lvl5pPr>
              <a:lnSpc>
                <a:spcPct val="120000"/>
              </a:lnSpc>
              <a:defRPr sz="1000">
                <a:solidFill>
                  <a:schemeClr val="tx1">
                    <a:lumMod val="65000"/>
                    <a:lumOff val="35000"/>
                  </a:schemeClr>
                </a:solidFill>
              </a:defRPr>
            </a:lvl5pPr>
          </a:lstStyle>
          <a:p>
            <a:pPr lvl="0"/>
            <a:r>
              <a:rPr lang="en-US" noProof="0" dirty="0" smtClean="0"/>
              <a:t>Click to edit Master text styles</a:t>
            </a:r>
          </a:p>
        </p:txBody>
      </p:sp>
      <p:sp>
        <p:nvSpPr>
          <p:cNvPr id="44" name="Marcador de texto 8"/>
          <p:cNvSpPr>
            <a:spLocks noGrp="1"/>
          </p:cNvSpPr>
          <p:nvPr>
            <p:ph type="body" sz="quarter" idx="52"/>
          </p:nvPr>
        </p:nvSpPr>
        <p:spPr>
          <a:xfrm>
            <a:off x="503416" y="3150609"/>
            <a:ext cx="2925584" cy="639192"/>
          </a:xfrm>
        </p:spPr>
        <p:txBody>
          <a:bodyPr>
            <a:normAutofit/>
          </a:bodyPr>
          <a:lstStyle>
            <a:lvl1pPr>
              <a:lnSpc>
                <a:spcPct val="120000"/>
              </a:lnSpc>
              <a:defRPr sz="1000">
                <a:solidFill>
                  <a:schemeClr val="tx2">
                    <a:lumMod val="75000"/>
                    <a:lumOff val="25000"/>
                  </a:schemeClr>
                </a:solidFill>
              </a:defRPr>
            </a:lvl1pPr>
            <a:lvl2pPr>
              <a:lnSpc>
                <a:spcPct val="120000"/>
              </a:lnSpc>
              <a:defRPr sz="1000">
                <a:solidFill>
                  <a:schemeClr val="tx1">
                    <a:lumMod val="65000"/>
                    <a:lumOff val="35000"/>
                  </a:schemeClr>
                </a:solidFill>
              </a:defRPr>
            </a:lvl2pPr>
            <a:lvl3pPr>
              <a:lnSpc>
                <a:spcPct val="120000"/>
              </a:lnSpc>
              <a:defRPr sz="1000">
                <a:solidFill>
                  <a:schemeClr val="tx1">
                    <a:lumMod val="65000"/>
                    <a:lumOff val="35000"/>
                  </a:schemeClr>
                </a:solidFill>
              </a:defRPr>
            </a:lvl3pPr>
            <a:lvl4pPr>
              <a:lnSpc>
                <a:spcPct val="120000"/>
              </a:lnSpc>
              <a:defRPr sz="1000">
                <a:solidFill>
                  <a:schemeClr val="tx1">
                    <a:lumMod val="65000"/>
                    <a:lumOff val="35000"/>
                  </a:schemeClr>
                </a:solidFill>
              </a:defRPr>
            </a:lvl4pPr>
            <a:lvl5pPr>
              <a:lnSpc>
                <a:spcPct val="120000"/>
              </a:lnSpc>
              <a:defRPr sz="1000">
                <a:solidFill>
                  <a:schemeClr val="tx1">
                    <a:lumMod val="65000"/>
                    <a:lumOff val="35000"/>
                  </a:schemeClr>
                </a:solidFill>
              </a:defRPr>
            </a:lvl5pPr>
          </a:lstStyle>
          <a:p>
            <a:pPr lvl="0"/>
            <a:r>
              <a:rPr lang="en-US" noProof="0" dirty="0" smtClean="0"/>
              <a:t>Click to edit Master text styles</a:t>
            </a:r>
          </a:p>
        </p:txBody>
      </p:sp>
      <p:sp>
        <p:nvSpPr>
          <p:cNvPr id="39" name="Marcador de texto 14"/>
          <p:cNvSpPr>
            <a:spLocks noGrp="1"/>
          </p:cNvSpPr>
          <p:nvPr>
            <p:ph type="body" sz="quarter" idx="17" hasCustomPrompt="1"/>
          </p:nvPr>
        </p:nvSpPr>
        <p:spPr>
          <a:xfrm>
            <a:off x="7366000" y="6345238"/>
            <a:ext cx="1318102" cy="387351"/>
          </a:xfrm>
        </p:spPr>
        <p:txBody>
          <a:bodyPr anchor="ctr">
            <a:normAutofit/>
          </a:bodyPr>
          <a:lstStyle>
            <a:lvl1pPr marL="0" indent="0" algn="r">
              <a:buNone/>
              <a:defRPr sz="1000" baseline="0">
                <a:solidFill>
                  <a:srgbClr val="500000"/>
                </a:solidFill>
              </a:defRPr>
            </a:lvl1pPr>
          </a:lstStyle>
          <a:p>
            <a:pPr lvl="0"/>
            <a:r>
              <a:rPr lang="en-US" noProof="0" smtClean="0"/>
              <a:t>vpr.tamu.edu</a:t>
            </a:r>
            <a:endParaRPr lang="en-US" noProof="0"/>
          </a:p>
        </p:txBody>
      </p:sp>
    </p:spTree>
    <p:extLst>
      <p:ext uri="{BB962C8B-B14F-4D97-AF65-F5344CB8AC3E}">
        <p14:creationId xmlns:p14="http://schemas.microsoft.com/office/powerpoint/2010/main" val="246928108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anim calcmode="lin" valueType="num">
                                      <p:cBhvr>
                                        <p:cTn id="12" dur="1000" fill="hold"/>
                                        <p:tgtEl>
                                          <p:spTgt spid="17"/>
                                        </p:tgtEl>
                                        <p:attrNameLst>
                                          <p:attrName>ppt_x</p:attrName>
                                        </p:attrNameLst>
                                      </p:cBhvr>
                                      <p:tavLst>
                                        <p:tav tm="0">
                                          <p:val>
                                            <p:strVal val="#ppt_x"/>
                                          </p:val>
                                        </p:tav>
                                        <p:tav tm="100000">
                                          <p:val>
                                            <p:strVal val="#ppt_x"/>
                                          </p:val>
                                        </p:tav>
                                      </p:tavLst>
                                    </p:anim>
                                    <p:anim calcmode="lin" valueType="num">
                                      <p:cBhvr>
                                        <p:cTn id="13" dur="1000" fill="hold"/>
                                        <p:tgtEl>
                                          <p:spTgt spid="17"/>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fade">
                                      <p:cBhvr>
                                        <p:cTn id="17" dur="1000"/>
                                        <p:tgtEl>
                                          <p:spTgt spid="13">
                                            <p:txEl>
                                              <p:pRg st="0" end="0"/>
                                            </p:txEl>
                                          </p:spTgt>
                                        </p:tgtEl>
                                      </p:cBhvr>
                                    </p:animEffect>
                                    <p:anim calcmode="lin" valueType="num">
                                      <p:cBhvr>
                                        <p:cTn id="1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build="p">
        <p:tmplLst>
          <p:tmpl lvl="1">
            <p:tnLst>
              <p:par>
                <p:cTn presetID="42"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P spid="17"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 Charts">
    <p:spTree>
      <p:nvGrpSpPr>
        <p:cNvPr id="1" name=""/>
        <p:cNvGrpSpPr/>
        <p:nvPr/>
      </p:nvGrpSpPr>
      <p:grpSpPr>
        <a:xfrm>
          <a:off x="0" y="0"/>
          <a:ext cx="0" cy="0"/>
          <a:chOff x="0" y="0"/>
          <a:chExt cx="0" cy="0"/>
        </a:xfrm>
      </p:grpSpPr>
      <p:sp>
        <p:nvSpPr>
          <p:cNvPr id="6" name="Marcador de número de diapositiva 5"/>
          <p:cNvSpPr>
            <a:spLocks noGrp="1"/>
          </p:cNvSpPr>
          <p:nvPr>
            <p:ph type="sldNum" sz="quarter" idx="12"/>
          </p:nvPr>
        </p:nvSpPr>
        <p:spPr>
          <a:xfrm>
            <a:off x="8196541" y="-20699"/>
            <a:ext cx="506928" cy="365125"/>
          </a:xfrm>
          <a:prstGeom prst="flowChartDocument">
            <a:avLst/>
          </a:prstGeom>
        </p:spPr>
        <p:txBody>
          <a:bodyPr/>
          <a:lstStyle/>
          <a:p>
            <a:pPr defTabSz="914400"/>
            <a:r>
              <a:rPr lang="en-US" dirty="0">
                <a:solidFill>
                  <a:srgbClr val="500000"/>
                </a:solidFill>
                <a:latin typeface="Calibri"/>
              </a:rPr>
              <a:t>PAGE </a:t>
            </a:r>
            <a:fld id="{159E6705-4B54-4437-BB00-0C1CE0AF83A4}" type="slidenum">
              <a:rPr lang="en-US">
                <a:solidFill>
                  <a:srgbClr val="500000"/>
                </a:solidFill>
                <a:latin typeface="Calibri"/>
              </a:rPr>
              <a:pPr defTabSz="914400"/>
              <a:t>‹#›</a:t>
            </a:fld>
            <a:endParaRPr lang="en-US" dirty="0">
              <a:solidFill>
                <a:srgbClr val="500000"/>
              </a:solidFill>
              <a:latin typeface="Calibri"/>
            </a:endParaRPr>
          </a:p>
        </p:txBody>
      </p:sp>
      <p:sp>
        <p:nvSpPr>
          <p:cNvPr id="13" name="Marcador de texto 12"/>
          <p:cNvSpPr>
            <a:spLocks noGrp="1"/>
          </p:cNvSpPr>
          <p:nvPr>
            <p:ph type="body" sz="quarter" idx="15" hasCustomPrompt="1"/>
          </p:nvPr>
        </p:nvSpPr>
        <p:spPr>
          <a:xfrm>
            <a:off x="628650" y="1074325"/>
            <a:ext cx="3576158" cy="552451"/>
          </a:xfrm>
        </p:spPr>
        <p:txBody>
          <a:bodyPr>
            <a:normAutofit/>
          </a:bodyPr>
          <a:lstStyle>
            <a:lvl1pPr marL="0" indent="0">
              <a:buNone/>
              <a:defRPr sz="1500" b="0" spc="0">
                <a:solidFill>
                  <a:schemeClr val="tx2">
                    <a:lumMod val="75000"/>
                    <a:lumOff val="25000"/>
                  </a:schemeClr>
                </a:solidFill>
                <a:latin typeface="Arial"/>
                <a:cs typeface="Arial"/>
              </a:defRPr>
            </a:lvl1pPr>
            <a:lvl3pPr marL="914400" indent="0">
              <a:buNone/>
              <a:defRPr/>
            </a:lvl3pPr>
          </a:lstStyle>
          <a:p>
            <a:pPr lvl="0"/>
            <a:r>
              <a:rPr lang="en-US" noProof="0" dirty="0" smtClean="0"/>
              <a:t>Subtitle</a:t>
            </a:r>
            <a:endParaRPr lang="en-US" noProof="0" dirty="0"/>
          </a:p>
        </p:txBody>
      </p:sp>
      <p:sp>
        <p:nvSpPr>
          <p:cNvPr id="17" name="Título 16"/>
          <p:cNvSpPr>
            <a:spLocks noGrp="1"/>
          </p:cNvSpPr>
          <p:nvPr>
            <p:ph type="title" hasCustomPrompt="1"/>
          </p:nvPr>
        </p:nvSpPr>
        <p:spPr>
          <a:xfrm>
            <a:off x="628653" y="497839"/>
            <a:ext cx="1943099" cy="534461"/>
          </a:xfrm>
          <a:noFill/>
          <a:effectLst/>
        </p:spPr>
        <p:txBody>
          <a:bodyPr vert="horz" lIns="91440" tIns="45720" rIns="91440" bIns="45720" rtlCol="0" anchor="b">
            <a:normAutofit/>
          </a:bodyPr>
          <a:lstStyle>
            <a:lvl1pPr>
              <a:lnSpc>
                <a:spcPct val="100000"/>
              </a:lnSpc>
              <a:defRPr lang="es-ES" b="0" dirty="0">
                <a:solidFill>
                  <a:srgbClr val="500000"/>
                </a:solidFill>
              </a:defRPr>
            </a:lvl1pPr>
          </a:lstStyle>
          <a:p>
            <a:pPr lvl="0"/>
            <a:r>
              <a:rPr lang="en-US" noProof="0" smtClean="0"/>
              <a:t>TITLE</a:t>
            </a:r>
            <a:endParaRPr lang="en-US" noProof="0"/>
          </a:p>
        </p:txBody>
      </p:sp>
      <p:sp>
        <p:nvSpPr>
          <p:cNvPr id="4" name="Marcador de gráfico 3"/>
          <p:cNvSpPr>
            <a:spLocks noGrp="1"/>
          </p:cNvSpPr>
          <p:nvPr>
            <p:ph type="chart" sz="quarter" idx="21"/>
          </p:nvPr>
        </p:nvSpPr>
        <p:spPr>
          <a:xfrm>
            <a:off x="965953" y="2022538"/>
            <a:ext cx="1615310" cy="2193204"/>
          </a:xfrm>
        </p:spPr>
        <p:txBody>
          <a:bodyPr/>
          <a:lstStyle>
            <a:lvl1pPr>
              <a:defRPr>
                <a:solidFill>
                  <a:schemeClr val="tx2">
                    <a:lumMod val="75000"/>
                    <a:lumOff val="25000"/>
                  </a:schemeClr>
                </a:solidFill>
              </a:defRPr>
            </a:lvl1pPr>
          </a:lstStyle>
          <a:p>
            <a:r>
              <a:rPr lang="en-US" noProof="0" dirty="0" smtClean="0"/>
              <a:t>Click icon to add chart</a:t>
            </a:r>
            <a:endParaRPr lang="en-US" noProof="0" dirty="0"/>
          </a:p>
        </p:txBody>
      </p:sp>
      <p:sp>
        <p:nvSpPr>
          <p:cNvPr id="14" name="Marcador de gráfico 3"/>
          <p:cNvSpPr>
            <a:spLocks noGrp="1"/>
          </p:cNvSpPr>
          <p:nvPr>
            <p:ph type="chart" sz="quarter" idx="22"/>
          </p:nvPr>
        </p:nvSpPr>
        <p:spPr>
          <a:xfrm>
            <a:off x="2831121" y="2022538"/>
            <a:ext cx="1615310" cy="2193204"/>
          </a:xfrm>
        </p:spPr>
        <p:txBody>
          <a:bodyPr/>
          <a:lstStyle>
            <a:lvl1pPr>
              <a:defRPr>
                <a:solidFill>
                  <a:schemeClr val="tx2">
                    <a:lumMod val="75000"/>
                    <a:lumOff val="25000"/>
                  </a:schemeClr>
                </a:solidFill>
              </a:defRPr>
            </a:lvl1pPr>
          </a:lstStyle>
          <a:p>
            <a:r>
              <a:rPr lang="en-US" noProof="0" dirty="0" smtClean="0"/>
              <a:t>Click icon to add chart</a:t>
            </a:r>
            <a:endParaRPr lang="en-US" noProof="0" dirty="0"/>
          </a:p>
        </p:txBody>
      </p:sp>
      <p:sp>
        <p:nvSpPr>
          <p:cNvPr id="18" name="Marcador de gráfico 3"/>
          <p:cNvSpPr>
            <a:spLocks noGrp="1"/>
          </p:cNvSpPr>
          <p:nvPr>
            <p:ph type="chart" sz="quarter" idx="23"/>
          </p:nvPr>
        </p:nvSpPr>
        <p:spPr>
          <a:xfrm>
            <a:off x="4696289" y="2022538"/>
            <a:ext cx="1615310" cy="2193204"/>
          </a:xfrm>
        </p:spPr>
        <p:txBody>
          <a:bodyPr/>
          <a:lstStyle>
            <a:lvl1pPr>
              <a:defRPr>
                <a:solidFill>
                  <a:schemeClr val="tx2">
                    <a:lumMod val="75000"/>
                    <a:lumOff val="25000"/>
                  </a:schemeClr>
                </a:solidFill>
              </a:defRPr>
            </a:lvl1pPr>
          </a:lstStyle>
          <a:p>
            <a:r>
              <a:rPr lang="en-US" noProof="0" dirty="0" smtClean="0"/>
              <a:t>Click icon to add chart</a:t>
            </a:r>
            <a:endParaRPr lang="en-US" noProof="0" dirty="0"/>
          </a:p>
        </p:txBody>
      </p:sp>
      <p:sp>
        <p:nvSpPr>
          <p:cNvPr id="19" name="Marcador de gráfico 3"/>
          <p:cNvSpPr>
            <a:spLocks noGrp="1"/>
          </p:cNvSpPr>
          <p:nvPr>
            <p:ph type="chart" sz="quarter" idx="24"/>
          </p:nvPr>
        </p:nvSpPr>
        <p:spPr>
          <a:xfrm>
            <a:off x="6561457" y="2022538"/>
            <a:ext cx="1615310" cy="2193204"/>
          </a:xfrm>
        </p:spPr>
        <p:txBody>
          <a:bodyPr/>
          <a:lstStyle>
            <a:lvl1pPr>
              <a:defRPr>
                <a:solidFill>
                  <a:schemeClr val="tx2">
                    <a:lumMod val="75000"/>
                    <a:lumOff val="25000"/>
                  </a:schemeClr>
                </a:solidFill>
              </a:defRPr>
            </a:lvl1pPr>
          </a:lstStyle>
          <a:p>
            <a:r>
              <a:rPr lang="en-US" noProof="0" dirty="0" smtClean="0"/>
              <a:t>Click icon to add chart</a:t>
            </a:r>
            <a:endParaRPr lang="en-US" noProof="0" dirty="0"/>
          </a:p>
        </p:txBody>
      </p:sp>
      <p:sp>
        <p:nvSpPr>
          <p:cNvPr id="12" name="Marcador de texto 14"/>
          <p:cNvSpPr>
            <a:spLocks noGrp="1"/>
          </p:cNvSpPr>
          <p:nvPr>
            <p:ph type="body" sz="quarter" idx="17" hasCustomPrompt="1"/>
          </p:nvPr>
        </p:nvSpPr>
        <p:spPr>
          <a:xfrm>
            <a:off x="7366000" y="6345238"/>
            <a:ext cx="1318102" cy="387351"/>
          </a:xfrm>
        </p:spPr>
        <p:txBody>
          <a:bodyPr anchor="ctr">
            <a:normAutofit/>
          </a:bodyPr>
          <a:lstStyle>
            <a:lvl1pPr marL="0" indent="0" algn="r">
              <a:buNone/>
              <a:defRPr sz="1000" baseline="0">
                <a:solidFill>
                  <a:srgbClr val="500000"/>
                </a:solidFill>
              </a:defRPr>
            </a:lvl1pPr>
          </a:lstStyle>
          <a:p>
            <a:pPr lvl="0"/>
            <a:r>
              <a:rPr lang="en-US" noProof="0" smtClean="0"/>
              <a:t>vpr.tamu.edu</a:t>
            </a:r>
            <a:endParaRPr lang="en-US" noProof="0"/>
          </a:p>
        </p:txBody>
      </p:sp>
    </p:spTree>
    <p:extLst>
      <p:ext uri="{BB962C8B-B14F-4D97-AF65-F5344CB8AC3E}">
        <p14:creationId xmlns:p14="http://schemas.microsoft.com/office/powerpoint/2010/main" val="156807687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anim calcmode="lin" valueType="num">
                                      <p:cBhvr>
                                        <p:cTn id="12" dur="1000" fill="hold"/>
                                        <p:tgtEl>
                                          <p:spTgt spid="17"/>
                                        </p:tgtEl>
                                        <p:attrNameLst>
                                          <p:attrName>ppt_x</p:attrName>
                                        </p:attrNameLst>
                                      </p:cBhvr>
                                      <p:tavLst>
                                        <p:tav tm="0">
                                          <p:val>
                                            <p:strVal val="#ppt_x"/>
                                          </p:val>
                                        </p:tav>
                                        <p:tav tm="100000">
                                          <p:val>
                                            <p:strVal val="#ppt_x"/>
                                          </p:val>
                                        </p:tav>
                                      </p:tavLst>
                                    </p:anim>
                                    <p:anim calcmode="lin" valueType="num">
                                      <p:cBhvr>
                                        <p:cTn id="13" dur="1000" fill="hold"/>
                                        <p:tgtEl>
                                          <p:spTgt spid="17"/>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fade">
                                      <p:cBhvr>
                                        <p:cTn id="17" dur="1000"/>
                                        <p:tgtEl>
                                          <p:spTgt spid="13">
                                            <p:txEl>
                                              <p:pRg st="0" end="0"/>
                                            </p:txEl>
                                          </p:spTgt>
                                        </p:tgtEl>
                                      </p:cBhvr>
                                    </p:animEffect>
                                    <p:anim calcmode="lin" valueType="num">
                                      <p:cBhvr>
                                        <p:cTn id="1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build="p">
        <p:tmplLst>
          <p:tmpl lvl="1">
            <p:tnLst>
              <p:par>
                <p:cTn presetID="42"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P spid="17"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Main Master + Photo right">
    <p:spTree>
      <p:nvGrpSpPr>
        <p:cNvPr id="1" name=""/>
        <p:cNvGrpSpPr/>
        <p:nvPr/>
      </p:nvGrpSpPr>
      <p:grpSpPr>
        <a:xfrm>
          <a:off x="0" y="0"/>
          <a:ext cx="0" cy="0"/>
          <a:chOff x="0" y="0"/>
          <a:chExt cx="0" cy="0"/>
        </a:xfrm>
      </p:grpSpPr>
      <p:sp>
        <p:nvSpPr>
          <p:cNvPr id="11" name="Marcador de posición de imagen 10"/>
          <p:cNvSpPr>
            <a:spLocks noGrp="1"/>
          </p:cNvSpPr>
          <p:nvPr>
            <p:ph type="pic" sz="quarter" idx="14"/>
          </p:nvPr>
        </p:nvSpPr>
        <p:spPr>
          <a:xfrm>
            <a:off x="4756069" y="0"/>
            <a:ext cx="4387933" cy="6858000"/>
          </a:xfrm>
        </p:spPr>
        <p:txBody>
          <a:bodyPr/>
          <a:lstStyle/>
          <a:p>
            <a:r>
              <a:rPr lang="en-US" noProof="0" dirty="0" smtClean="0"/>
              <a:t>Drag picture to placeholder or click icon to add</a:t>
            </a:r>
            <a:endParaRPr lang="en-US" noProof="0" dirty="0"/>
          </a:p>
        </p:txBody>
      </p:sp>
      <p:sp>
        <p:nvSpPr>
          <p:cNvPr id="9" name="Marcador de texto 8"/>
          <p:cNvSpPr>
            <a:spLocks noGrp="1"/>
          </p:cNvSpPr>
          <p:nvPr>
            <p:ph type="body" sz="quarter" idx="13"/>
          </p:nvPr>
        </p:nvSpPr>
        <p:spPr>
          <a:xfrm>
            <a:off x="628650" y="2777960"/>
            <a:ext cx="3576158" cy="1863643"/>
          </a:xfrm>
        </p:spPr>
        <p:txBody>
          <a:bodyPr>
            <a:normAutofit/>
          </a:bodyPr>
          <a:lstStyle>
            <a:lvl1pPr>
              <a:lnSpc>
                <a:spcPct val="120000"/>
              </a:lnSpc>
              <a:defRPr sz="1000">
                <a:solidFill>
                  <a:srgbClr val="6B5C5C"/>
                </a:solidFill>
              </a:defRPr>
            </a:lvl1pPr>
            <a:lvl2pPr>
              <a:lnSpc>
                <a:spcPct val="120000"/>
              </a:lnSpc>
              <a:defRPr sz="1000">
                <a:solidFill>
                  <a:srgbClr val="6B5C5C"/>
                </a:solidFill>
              </a:defRPr>
            </a:lvl2pPr>
            <a:lvl3pPr>
              <a:lnSpc>
                <a:spcPct val="120000"/>
              </a:lnSpc>
              <a:defRPr sz="1000">
                <a:solidFill>
                  <a:srgbClr val="6B5C5C"/>
                </a:solidFill>
              </a:defRPr>
            </a:lvl3pPr>
            <a:lvl4pPr>
              <a:lnSpc>
                <a:spcPct val="120000"/>
              </a:lnSpc>
              <a:defRPr sz="1000">
                <a:solidFill>
                  <a:srgbClr val="6B5C5C"/>
                </a:solidFill>
              </a:defRPr>
            </a:lvl4pPr>
            <a:lvl5pPr>
              <a:lnSpc>
                <a:spcPct val="120000"/>
              </a:lnSpc>
              <a:defRPr sz="1000">
                <a:solidFill>
                  <a:srgbClr val="6B5C5C"/>
                </a:solidFill>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13" name="Marcador de texto 12"/>
          <p:cNvSpPr>
            <a:spLocks noGrp="1"/>
          </p:cNvSpPr>
          <p:nvPr>
            <p:ph type="body" sz="quarter" idx="15" hasCustomPrompt="1"/>
          </p:nvPr>
        </p:nvSpPr>
        <p:spPr>
          <a:xfrm>
            <a:off x="628650" y="1014413"/>
            <a:ext cx="3576158" cy="552451"/>
          </a:xfrm>
        </p:spPr>
        <p:txBody>
          <a:bodyPr>
            <a:normAutofit/>
          </a:bodyPr>
          <a:lstStyle>
            <a:lvl1pPr marL="0" indent="0">
              <a:buNone/>
              <a:defRPr sz="1500" b="0" spc="0">
                <a:solidFill>
                  <a:srgbClr val="6B5C5C"/>
                </a:solidFill>
                <a:latin typeface="Arial"/>
                <a:cs typeface="Arial"/>
              </a:defRPr>
            </a:lvl1pPr>
            <a:lvl3pPr marL="914400" indent="0">
              <a:buNone/>
              <a:defRPr/>
            </a:lvl3pPr>
          </a:lstStyle>
          <a:p>
            <a:pPr lvl="0"/>
            <a:r>
              <a:rPr lang="en-US" noProof="0" dirty="0" smtClean="0"/>
              <a:t>Subtitle</a:t>
            </a:r>
            <a:endParaRPr lang="en-US" noProof="0" dirty="0"/>
          </a:p>
        </p:txBody>
      </p:sp>
      <p:sp>
        <p:nvSpPr>
          <p:cNvPr id="16" name="Marcador de texto 14"/>
          <p:cNvSpPr>
            <a:spLocks noGrp="1"/>
          </p:cNvSpPr>
          <p:nvPr>
            <p:ph type="body" sz="quarter" idx="17" hasCustomPrompt="1"/>
          </p:nvPr>
        </p:nvSpPr>
        <p:spPr>
          <a:xfrm>
            <a:off x="7366000" y="6345238"/>
            <a:ext cx="1318102" cy="387351"/>
          </a:xfrm>
        </p:spPr>
        <p:txBody>
          <a:bodyPr anchor="ctr">
            <a:normAutofit/>
          </a:bodyPr>
          <a:lstStyle>
            <a:lvl1pPr marL="0" indent="0" algn="r">
              <a:buNone/>
              <a:defRPr sz="1000" baseline="0">
                <a:solidFill>
                  <a:srgbClr val="500000"/>
                </a:solidFill>
              </a:defRPr>
            </a:lvl1pPr>
          </a:lstStyle>
          <a:p>
            <a:pPr lvl="0"/>
            <a:r>
              <a:rPr lang="en-US" noProof="0" smtClean="0"/>
              <a:t>vpr.tamu.edu</a:t>
            </a:r>
            <a:endParaRPr lang="en-US" noProof="0"/>
          </a:p>
        </p:txBody>
      </p:sp>
      <p:sp>
        <p:nvSpPr>
          <p:cNvPr id="17" name="Título 16"/>
          <p:cNvSpPr>
            <a:spLocks noGrp="1"/>
          </p:cNvSpPr>
          <p:nvPr>
            <p:ph type="title" hasCustomPrompt="1"/>
          </p:nvPr>
        </p:nvSpPr>
        <p:spPr>
          <a:xfrm>
            <a:off x="628653" y="539866"/>
            <a:ext cx="1943099" cy="534461"/>
          </a:xfrm>
          <a:noFill/>
          <a:effectLst/>
        </p:spPr>
        <p:txBody>
          <a:bodyPr vert="horz" lIns="91440" tIns="45720" rIns="91440" bIns="45720" rtlCol="0" anchor="b">
            <a:normAutofit/>
          </a:bodyPr>
          <a:lstStyle>
            <a:lvl1pPr>
              <a:lnSpc>
                <a:spcPct val="100000"/>
              </a:lnSpc>
              <a:defRPr lang="es-ES" b="0" dirty="0">
                <a:solidFill>
                  <a:srgbClr val="500000"/>
                </a:solidFill>
              </a:defRPr>
            </a:lvl1pPr>
          </a:lstStyle>
          <a:p>
            <a:pPr lvl="0"/>
            <a:r>
              <a:rPr lang="en-US" noProof="0" dirty="0" smtClean="0"/>
              <a:t>TITLE</a:t>
            </a:r>
            <a:endParaRPr lang="en-US" noProof="0" dirty="0"/>
          </a:p>
        </p:txBody>
      </p:sp>
      <p:sp>
        <p:nvSpPr>
          <p:cNvPr id="3" name="Marcador de texto 2"/>
          <p:cNvSpPr>
            <a:spLocks noGrp="1"/>
          </p:cNvSpPr>
          <p:nvPr>
            <p:ph type="body" sz="quarter" idx="18" hasCustomPrompt="1"/>
          </p:nvPr>
        </p:nvSpPr>
        <p:spPr>
          <a:xfrm>
            <a:off x="628653" y="2381445"/>
            <a:ext cx="2231231" cy="367352"/>
          </a:xfrm>
        </p:spPr>
        <p:txBody>
          <a:bodyPr>
            <a:normAutofit/>
          </a:bodyPr>
          <a:lstStyle>
            <a:lvl1pPr marL="0" indent="0">
              <a:lnSpc>
                <a:spcPct val="150000"/>
              </a:lnSpc>
              <a:buNone/>
              <a:defRPr sz="1200" b="1" spc="0" baseline="0">
                <a:ln>
                  <a:noFill/>
                </a:ln>
                <a:solidFill>
                  <a:srgbClr val="500000"/>
                </a:solidFill>
                <a:latin typeface="Arial" panose="020B0604020202020204" pitchFamily="34" charset="0"/>
                <a:cs typeface="Arial" panose="020B0604020202020204" pitchFamily="34" charset="0"/>
              </a:defRPr>
            </a:lvl1pPr>
          </a:lstStyle>
          <a:p>
            <a:pPr lvl="0"/>
            <a:r>
              <a:rPr lang="en-US" noProof="0" dirty="0" smtClean="0"/>
              <a:t>Click here / Theme</a:t>
            </a:r>
            <a:endParaRPr lang="en-US" noProof="0" dirty="0"/>
          </a:p>
        </p:txBody>
      </p:sp>
    </p:spTree>
    <p:extLst>
      <p:ext uri="{BB962C8B-B14F-4D97-AF65-F5344CB8AC3E}">
        <p14:creationId xmlns:p14="http://schemas.microsoft.com/office/powerpoint/2010/main" val="283091483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animEffect transition="in" filter="fade">
                                      <p:cBhvr>
                                        <p:cTn id="13" dur="1000"/>
                                        <p:tgtEl>
                                          <p:spTgt spid="13">
                                            <p:txEl>
                                              <p:pRg st="0" end="0"/>
                                            </p:txEl>
                                          </p:spTgt>
                                        </p:tgtEl>
                                      </p:cBhvr>
                                    </p:animEffect>
                                    <p:anim calcmode="lin" valueType="num">
                                      <p:cBhvr>
                                        <p:cTn id="14"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tmplLst>
          <p:tmpl lvl="1">
            <p:tnLst>
              <p:par>
                <p:cTn presetID="42"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P spid="17"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C77C0A-B26B-8748-B206-D70127E18774}" type="datetimeFigureOut">
              <a:rPr lang="en-US" smtClean="0"/>
              <a:t>8/8/2017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2B8490-9713-3244-9A6F-A20E61380184}" type="slidenum">
              <a:rPr lang="en-US" smtClean="0"/>
              <a:t>‹#›</a:t>
            </a:fld>
            <a:endParaRPr lang="en-US" dirty="0"/>
          </a:p>
        </p:txBody>
      </p:sp>
    </p:spTree>
    <p:extLst>
      <p:ext uri="{BB962C8B-B14F-4D97-AF65-F5344CB8AC3E}">
        <p14:creationId xmlns:p14="http://schemas.microsoft.com/office/powerpoint/2010/main" val="377509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EC77C0A-B26B-8748-B206-D70127E18774}" type="datetimeFigureOut">
              <a:rPr lang="en-US" smtClean="0"/>
              <a:t>8/8/2017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2B8490-9713-3244-9A6F-A20E61380184}" type="slidenum">
              <a:rPr lang="en-US" smtClean="0"/>
              <a:t>‹#›</a:t>
            </a:fld>
            <a:endParaRPr lang="en-US" dirty="0"/>
          </a:p>
        </p:txBody>
      </p:sp>
    </p:spTree>
    <p:extLst>
      <p:ext uri="{BB962C8B-B14F-4D97-AF65-F5344CB8AC3E}">
        <p14:creationId xmlns:p14="http://schemas.microsoft.com/office/powerpoint/2010/main" val="1400956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EC77C0A-B26B-8748-B206-D70127E18774}" type="datetimeFigureOut">
              <a:rPr lang="en-US" smtClean="0"/>
              <a:t>8/8/2017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32B8490-9713-3244-9A6F-A20E61380184}" type="slidenum">
              <a:rPr lang="en-US" smtClean="0"/>
              <a:t>‹#›</a:t>
            </a:fld>
            <a:endParaRPr lang="en-US" dirty="0"/>
          </a:p>
        </p:txBody>
      </p:sp>
    </p:spTree>
    <p:extLst>
      <p:ext uri="{BB962C8B-B14F-4D97-AF65-F5344CB8AC3E}">
        <p14:creationId xmlns:p14="http://schemas.microsoft.com/office/powerpoint/2010/main" val="316435685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EC77C0A-B26B-8748-B206-D70127E18774}" type="datetimeFigureOut">
              <a:rPr lang="en-US" smtClean="0"/>
              <a:t>8/8/2017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32B8490-9713-3244-9A6F-A20E61380184}" type="slidenum">
              <a:rPr lang="en-US" smtClean="0"/>
              <a:t>‹#›</a:t>
            </a:fld>
            <a:endParaRPr lang="en-US" dirty="0"/>
          </a:p>
        </p:txBody>
      </p:sp>
    </p:spTree>
    <p:extLst>
      <p:ext uri="{BB962C8B-B14F-4D97-AF65-F5344CB8AC3E}">
        <p14:creationId xmlns:p14="http://schemas.microsoft.com/office/powerpoint/2010/main" val="31098950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EC77C0A-B26B-8748-B206-D70127E18774}" type="datetimeFigureOut">
              <a:rPr lang="en-US" smtClean="0"/>
              <a:t>8/8/2017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32B8490-9713-3244-9A6F-A20E61380184}" type="slidenum">
              <a:rPr lang="en-US" smtClean="0"/>
              <a:t>‹#›</a:t>
            </a:fld>
            <a:endParaRPr lang="en-US" dirty="0"/>
          </a:p>
        </p:txBody>
      </p:sp>
    </p:spTree>
    <p:extLst>
      <p:ext uri="{BB962C8B-B14F-4D97-AF65-F5344CB8AC3E}">
        <p14:creationId xmlns:p14="http://schemas.microsoft.com/office/powerpoint/2010/main" val="2195404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C77C0A-B26B-8748-B206-D70127E18774}" type="datetimeFigureOut">
              <a:rPr lang="en-US" smtClean="0"/>
              <a:t>8/8/2017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32B8490-9713-3244-9A6F-A20E61380184}" type="slidenum">
              <a:rPr lang="en-US" smtClean="0"/>
              <a:t>‹#›</a:t>
            </a:fld>
            <a:endParaRPr lang="en-US" dirty="0"/>
          </a:p>
        </p:txBody>
      </p:sp>
    </p:spTree>
    <p:extLst>
      <p:ext uri="{BB962C8B-B14F-4D97-AF65-F5344CB8AC3E}">
        <p14:creationId xmlns:p14="http://schemas.microsoft.com/office/powerpoint/2010/main" val="37180149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C77C0A-B26B-8748-B206-D70127E18774}" type="datetimeFigureOut">
              <a:rPr lang="en-US" smtClean="0"/>
              <a:t>8/8/2017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32B8490-9713-3244-9A6F-A20E61380184}" type="slidenum">
              <a:rPr lang="en-US" smtClean="0"/>
              <a:t>‹#›</a:t>
            </a:fld>
            <a:endParaRPr lang="en-US" dirty="0"/>
          </a:p>
        </p:txBody>
      </p:sp>
    </p:spTree>
    <p:extLst>
      <p:ext uri="{BB962C8B-B14F-4D97-AF65-F5344CB8AC3E}">
        <p14:creationId xmlns:p14="http://schemas.microsoft.com/office/powerpoint/2010/main" val="37878130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C77C0A-B26B-8748-B206-D70127E18774}" type="datetimeFigureOut">
              <a:rPr lang="en-US" smtClean="0"/>
              <a:t>8/8/2017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32B8490-9713-3244-9A6F-A20E61380184}" type="slidenum">
              <a:rPr lang="en-US" smtClean="0"/>
              <a:t>‹#›</a:t>
            </a:fld>
            <a:endParaRPr lang="en-US" dirty="0"/>
          </a:p>
        </p:txBody>
      </p:sp>
    </p:spTree>
    <p:extLst>
      <p:ext uri="{BB962C8B-B14F-4D97-AF65-F5344CB8AC3E}">
        <p14:creationId xmlns:p14="http://schemas.microsoft.com/office/powerpoint/2010/main" val="1102598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C77C0A-B26B-8748-B206-D70127E18774}" type="datetimeFigureOut">
              <a:rPr lang="en-US" smtClean="0"/>
              <a:t>8/8/2017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2B8490-9713-3244-9A6F-A20E61380184}" type="slidenum">
              <a:rPr lang="en-US" smtClean="0"/>
              <a:t>‹#›</a:t>
            </a:fld>
            <a:endParaRPr lang="en-US" dirty="0"/>
          </a:p>
        </p:txBody>
      </p:sp>
    </p:spTree>
    <p:extLst>
      <p:ext uri="{BB962C8B-B14F-4D97-AF65-F5344CB8AC3E}">
        <p14:creationId xmlns:p14="http://schemas.microsoft.com/office/powerpoint/2010/main" val="17650453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iming>
    <p:tnLst>
      <p:par>
        <p:cTn id="1" dur="indefinite" restart="never" nodeType="tmRoot"/>
      </p:par>
    </p:tnLst>
  </p:timing>
  <p:txStyles>
    <p:titleStyle>
      <a:lvl1pPr algn="l" defTabSz="457200" rtl="0" eaLnBrk="1" latinLnBrk="0" hangingPunct="1">
        <a:spcBef>
          <a:spcPct val="0"/>
        </a:spcBef>
        <a:buNone/>
        <a:defRPr sz="4000" kern="1200">
          <a:solidFill>
            <a:schemeClr val="tx1"/>
          </a:solidFill>
          <a:latin typeface="Arial"/>
          <a:ea typeface="+mj-ea"/>
          <a:cs typeface="Arial"/>
        </a:defRPr>
      </a:lvl1pPr>
    </p:titleStyle>
    <p:bodyStyle>
      <a:lvl1pPr marL="0" indent="0" algn="l" defTabSz="457200" rtl="0" eaLnBrk="1" latinLnBrk="0" hangingPunct="1">
        <a:spcBef>
          <a:spcPct val="20000"/>
        </a:spcBef>
        <a:buFont typeface="Arial"/>
        <a:buNone/>
        <a:defRPr sz="2800" kern="1200">
          <a:solidFill>
            <a:srgbClr val="47413B"/>
          </a:solidFill>
          <a:latin typeface="Arial"/>
          <a:ea typeface="+mn-ea"/>
          <a:cs typeface="Arial"/>
        </a:defRPr>
      </a:lvl1pPr>
      <a:lvl2pPr marL="742950" indent="-285750" algn="l" defTabSz="457200" rtl="0" eaLnBrk="1" latinLnBrk="0" hangingPunct="1">
        <a:spcBef>
          <a:spcPct val="20000"/>
        </a:spcBef>
        <a:buFont typeface="Arial"/>
        <a:buChar char="–"/>
        <a:defRPr sz="24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2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mailto:kristib@tamu.edu"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mailto:kristib@tamu.edu"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 y="431698"/>
            <a:ext cx="9144000" cy="646331"/>
          </a:xfrm>
          <a:prstGeom prst="rect">
            <a:avLst/>
          </a:prstGeom>
          <a:solidFill>
            <a:srgbClr val="800000"/>
          </a:solidFill>
        </p:spPr>
        <p:txBody>
          <a:bodyPr wrap="square" rtlCol="0">
            <a:spAutoFit/>
          </a:bodyPr>
          <a:lstStyle/>
          <a:p>
            <a:pPr algn="ctr"/>
            <a:r>
              <a:rPr lang="en-US" sz="3600" dirty="0" smtClean="0">
                <a:solidFill>
                  <a:schemeClr val="bg1"/>
                </a:solidFill>
                <a:latin typeface="Arial Narrow" panose="020B0606020202030204" pitchFamily="34" charset="0"/>
              </a:rPr>
              <a:t>Texas A&amp;M Sponsored Research Services</a:t>
            </a:r>
            <a:endParaRPr lang="en-US" sz="3600" dirty="0">
              <a:solidFill>
                <a:schemeClr val="bg1"/>
              </a:solidFill>
              <a:latin typeface="Arial Narrow" panose="020B0606020202030204" pitchFamily="34" charset="0"/>
            </a:endParaRPr>
          </a:p>
        </p:txBody>
      </p:sp>
      <p:pic>
        <p:nvPicPr>
          <p:cNvPr id="10" name="Picture 9"/>
          <p:cNvPicPr>
            <a:picLocks noChangeAspect="1"/>
          </p:cNvPicPr>
          <p:nvPr/>
        </p:nvPicPr>
        <p:blipFill>
          <a:blip r:embed="rId3"/>
          <a:stretch>
            <a:fillRect/>
          </a:stretch>
        </p:blipFill>
        <p:spPr>
          <a:xfrm>
            <a:off x="0" y="1078029"/>
            <a:ext cx="9144001" cy="4860758"/>
          </a:xfrm>
          <a:prstGeom prst="rect">
            <a:avLst/>
          </a:prstGeom>
        </p:spPr>
      </p:pic>
    </p:spTree>
    <p:extLst>
      <p:ext uri="{BB962C8B-B14F-4D97-AF65-F5344CB8AC3E}">
        <p14:creationId xmlns:p14="http://schemas.microsoft.com/office/powerpoint/2010/main" val="29674154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 y="387339"/>
            <a:ext cx="9144000" cy="646331"/>
          </a:xfrm>
          <a:prstGeom prst="rect">
            <a:avLst/>
          </a:prstGeom>
          <a:solidFill>
            <a:srgbClr val="800000"/>
          </a:solidFill>
        </p:spPr>
        <p:txBody>
          <a:bodyPr wrap="square" rtlCol="0">
            <a:spAutoFit/>
          </a:bodyPr>
          <a:lstStyle/>
          <a:p>
            <a:pPr algn="ctr"/>
            <a:r>
              <a:rPr lang="en-US" sz="3600" dirty="0" smtClean="0">
                <a:solidFill>
                  <a:schemeClr val="bg1"/>
                </a:solidFill>
                <a:latin typeface="Arial Narrow" panose="020B0606020202030204" pitchFamily="34" charset="0"/>
              </a:rPr>
              <a:t>Members Currently Served</a:t>
            </a:r>
            <a:endParaRPr lang="en-US" sz="3600" dirty="0">
              <a:solidFill>
                <a:schemeClr val="bg1"/>
              </a:solidFill>
              <a:latin typeface="Arial Narrow" panose="020B0606020202030204" pitchFamily="34" charset="0"/>
            </a:endParaRPr>
          </a:p>
        </p:txBody>
      </p:sp>
      <p:sp>
        <p:nvSpPr>
          <p:cNvPr id="10" name="TextBox 9"/>
          <p:cNvSpPr txBox="1"/>
          <p:nvPr/>
        </p:nvSpPr>
        <p:spPr>
          <a:xfrm>
            <a:off x="790516" y="1407123"/>
            <a:ext cx="5460816" cy="4678204"/>
          </a:xfrm>
          <a:prstGeom prst="rect">
            <a:avLst/>
          </a:prstGeom>
          <a:noFill/>
        </p:spPr>
        <p:txBody>
          <a:bodyPr wrap="square" rtlCol="0">
            <a:spAutoFit/>
          </a:bodyPr>
          <a:lstStyle/>
          <a:p>
            <a:pPr>
              <a:spcBef>
                <a:spcPts val="600"/>
              </a:spcBef>
              <a:spcAft>
                <a:spcPts val="600"/>
              </a:spcAft>
            </a:pPr>
            <a:r>
              <a:rPr lang="en-US" dirty="0" smtClean="0"/>
              <a:t>Texas A&amp;M System Office					</a:t>
            </a:r>
          </a:p>
          <a:p>
            <a:pPr>
              <a:spcBef>
                <a:spcPts val="600"/>
              </a:spcBef>
              <a:spcAft>
                <a:spcPts val="600"/>
              </a:spcAft>
            </a:pPr>
            <a:r>
              <a:rPr lang="en-US" dirty="0" smtClean="0"/>
              <a:t>Texas A&amp;M University						</a:t>
            </a:r>
          </a:p>
          <a:p>
            <a:pPr>
              <a:spcBef>
                <a:spcPts val="600"/>
              </a:spcBef>
              <a:spcAft>
                <a:spcPts val="600"/>
              </a:spcAft>
            </a:pPr>
            <a:r>
              <a:rPr lang="en-US" dirty="0" smtClean="0"/>
              <a:t>Tarleton State University					</a:t>
            </a:r>
          </a:p>
          <a:p>
            <a:pPr>
              <a:spcBef>
                <a:spcPts val="600"/>
              </a:spcBef>
              <a:spcAft>
                <a:spcPts val="600"/>
              </a:spcAft>
            </a:pPr>
            <a:r>
              <a:rPr lang="en-US" dirty="0" smtClean="0"/>
              <a:t>Texas A&amp;M AgriLife Research				</a:t>
            </a:r>
          </a:p>
          <a:p>
            <a:pPr>
              <a:spcBef>
                <a:spcPts val="600"/>
              </a:spcBef>
              <a:spcAft>
                <a:spcPts val="600"/>
              </a:spcAft>
            </a:pPr>
            <a:r>
              <a:rPr lang="en-US" dirty="0"/>
              <a:t>Texas A&amp;M </a:t>
            </a:r>
            <a:r>
              <a:rPr lang="en-US" dirty="0" err="1"/>
              <a:t>AgriLife</a:t>
            </a:r>
            <a:r>
              <a:rPr lang="en-US" dirty="0"/>
              <a:t> Extension Service	</a:t>
            </a:r>
            <a:endParaRPr lang="en-US" dirty="0" smtClean="0"/>
          </a:p>
          <a:p>
            <a:pPr>
              <a:spcBef>
                <a:spcPts val="600"/>
              </a:spcBef>
              <a:spcAft>
                <a:spcPts val="600"/>
              </a:spcAft>
            </a:pPr>
            <a:r>
              <a:rPr lang="en-US" dirty="0" smtClean="0"/>
              <a:t>Texas A&amp;M Veterinary Medical Diagnostic Laboratory</a:t>
            </a:r>
          </a:p>
          <a:p>
            <a:pPr>
              <a:spcBef>
                <a:spcPts val="600"/>
              </a:spcBef>
              <a:spcAft>
                <a:spcPts val="600"/>
              </a:spcAft>
            </a:pPr>
            <a:r>
              <a:rPr lang="en-US" dirty="0" smtClean="0"/>
              <a:t>Texas A&amp;M Engineering Experiment Station		</a:t>
            </a:r>
          </a:p>
          <a:p>
            <a:pPr>
              <a:spcBef>
                <a:spcPts val="600"/>
              </a:spcBef>
              <a:spcAft>
                <a:spcPts val="600"/>
              </a:spcAft>
            </a:pPr>
            <a:r>
              <a:rPr lang="en-US" dirty="0"/>
              <a:t>Texas A&amp;M Health Science Center</a:t>
            </a:r>
          </a:p>
          <a:p>
            <a:pPr>
              <a:spcBef>
                <a:spcPts val="600"/>
              </a:spcBef>
              <a:spcAft>
                <a:spcPts val="600"/>
              </a:spcAft>
            </a:pPr>
            <a:r>
              <a:rPr lang="en-US" dirty="0"/>
              <a:t>Texas A&amp;M Corpus Christi		</a:t>
            </a:r>
            <a:endParaRPr lang="en-US" dirty="0" smtClean="0"/>
          </a:p>
          <a:p>
            <a:pPr>
              <a:spcBef>
                <a:spcPts val="600"/>
              </a:spcBef>
              <a:spcAft>
                <a:spcPts val="600"/>
              </a:spcAft>
            </a:pPr>
            <a:r>
              <a:rPr lang="en-US" dirty="0" smtClean="0"/>
              <a:t>Texas A&amp;M University Galveston				</a:t>
            </a:r>
          </a:p>
          <a:p>
            <a:pPr>
              <a:spcBef>
                <a:spcPts val="600"/>
              </a:spcBef>
              <a:spcAft>
                <a:spcPts val="600"/>
              </a:spcAft>
            </a:pPr>
            <a:r>
              <a:rPr lang="en-US" dirty="0" smtClean="0"/>
              <a:t>Texas A&amp;M University Qatar</a:t>
            </a:r>
          </a:p>
        </p:txBody>
      </p:sp>
    </p:spTree>
    <p:extLst>
      <p:ext uri="{BB962C8B-B14F-4D97-AF65-F5344CB8AC3E}">
        <p14:creationId xmlns:p14="http://schemas.microsoft.com/office/powerpoint/2010/main" val="35715420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 y="387339"/>
            <a:ext cx="9144000" cy="646331"/>
          </a:xfrm>
          <a:prstGeom prst="rect">
            <a:avLst/>
          </a:prstGeom>
          <a:solidFill>
            <a:srgbClr val="800000"/>
          </a:solidFill>
        </p:spPr>
        <p:txBody>
          <a:bodyPr wrap="square" rtlCol="0">
            <a:spAutoFit/>
          </a:bodyPr>
          <a:lstStyle/>
          <a:p>
            <a:pPr algn="ctr"/>
            <a:r>
              <a:rPr lang="en-US" sz="3600" dirty="0" smtClean="0">
                <a:solidFill>
                  <a:schemeClr val="bg1"/>
                </a:solidFill>
                <a:latin typeface="Arial Narrow" panose="020B0606020202030204" pitchFamily="34" charset="0"/>
              </a:rPr>
              <a:t>Metrics &amp; Reporting FY2017</a:t>
            </a:r>
            <a:endParaRPr lang="en-US" sz="3600" dirty="0">
              <a:solidFill>
                <a:schemeClr val="bg1"/>
              </a:solidFill>
              <a:latin typeface="Arial Narrow" panose="020B0606020202030204" pitchFamily="34" charset="0"/>
            </a:endParaRPr>
          </a:p>
        </p:txBody>
      </p:sp>
      <p:sp>
        <p:nvSpPr>
          <p:cNvPr id="4" name="TextBox 3"/>
          <p:cNvSpPr txBox="1"/>
          <p:nvPr/>
        </p:nvSpPr>
        <p:spPr>
          <a:xfrm>
            <a:off x="314324" y="3630382"/>
            <a:ext cx="8515350" cy="3308598"/>
          </a:xfrm>
          <a:prstGeom prst="rect">
            <a:avLst/>
          </a:prstGeom>
          <a:noFill/>
        </p:spPr>
        <p:txBody>
          <a:bodyPr wrap="square" rtlCol="0">
            <a:spAutoFit/>
          </a:bodyPr>
          <a:lstStyle/>
          <a:p>
            <a:pPr algn="ctr">
              <a:spcBef>
                <a:spcPts val="600"/>
              </a:spcBef>
              <a:spcAft>
                <a:spcPts val="600"/>
              </a:spcAft>
            </a:pPr>
            <a:r>
              <a:rPr lang="en-US" sz="2400" dirty="0" smtClean="0"/>
              <a:t>Pre-Award</a:t>
            </a:r>
          </a:p>
          <a:p>
            <a:pPr marL="457200" indent="-457200">
              <a:spcBef>
                <a:spcPts val="600"/>
              </a:spcBef>
              <a:spcAft>
                <a:spcPts val="600"/>
              </a:spcAft>
              <a:buFont typeface="Arial" panose="020B0604020202020204" pitchFamily="34" charset="0"/>
              <a:buChar char="•"/>
            </a:pPr>
            <a:r>
              <a:rPr lang="en-US" sz="1600" dirty="0" smtClean="0"/>
              <a:t>Number of proposal submitted:  FY16 4,986</a:t>
            </a:r>
          </a:p>
          <a:p>
            <a:pPr marL="457200" indent="-457200">
              <a:spcBef>
                <a:spcPts val="600"/>
              </a:spcBef>
              <a:spcAft>
                <a:spcPts val="600"/>
              </a:spcAft>
              <a:buFont typeface="Arial" panose="020B0604020202020204" pitchFamily="34" charset="0"/>
              <a:buChar char="•"/>
            </a:pPr>
            <a:r>
              <a:rPr lang="en-US" sz="1600" dirty="0" smtClean="0"/>
              <a:t>Number of contracts negotiated:  FY16 2,341</a:t>
            </a:r>
          </a:p>
          <a:p>
            <a:pPr algn="ctr">
              <a:spcBef>
                <a:spcPts val="600"/>
              </a:spcBef>
              <a:spcAft>
                <a:spcPts val="600"/>
              </a:spcAft>
            </a:pPr>
            <a:r>
              <a:rPr lang="en-US" sz="2400" dirty="0"/>
              <a:t>Awards (continued)</a:t>
            </a:r>
          </a:p>
          <a:p>
            <a:pPr marL="457200" indent="-457200">
              <a:spcBef>
                <a:spcPts val="600"/>
              </a:spcBef>
              <a:spcAft>
                <a:spcPts val="600"/>
              </a:spcAft>
              <a:buFont typeface="Arial" panose="020B0604020202020204" pitchFamily="34" charset="0"/>
              <a:buChar char="•"/>
            </a:pPr>
            <a:r>
              <a:rPr lang="en-US" sz="1600" dirty="0"/>
              <a:t>Number of actively managed projects:  As of 07/31/17 </a:t>
            </a:r>
            <a:r>
              <a:rPr lang="en-US" sz="1600" dirty="0" smtClean="0"/>
              <a:t>5,019</a:t>
            </a:r>
          </a:p>
          <a:p>
            <a:pPr marL="457200" indent="-457200">
              <a:spcBef>
                <a:spcPts val="600"/>
              </a:spcBef>
              <a:spcAft>
                <a:spcPts val="600"/>
              </a:spcAft>
              <a:buFont typeface="Arial" panose="020B0604020202020204" pitchFamily="34" charset="0"/>
              <a:buChar char="•"/>
            </a:pPr>
            <a:r>
              <a:rPr lang="en-US" sz="1600" dirty="0" smtClean="0"/>
              <a:t>Number of actions processed in FY16 7,048 (New 3,103; All other 3,945)</a:t>
            </a:r>
            <a:endParaRPr lang="en-US" sz="1600" dirty="0"/>
          </a:p>
          <a:p>
            <a:pPr marL="285750" indent="-285750">
              <a:spcBef>
                <a:spcPts val="600"/>
              </a:spcBef>
              <a:spcAft>
                <a:spcPts val="600"/>
              </a:spcAft>
              <a:buFont typeface="Arial" panose="020B0604020202020204" pitchFamily="34" charset="0"/>
              <a:buChar char="•"/>
            </a:pPr>
            <a:endParaRPr lang="en-US" sz="1600" dirty="0" smtClean="0"/>
          </a:p>
          <a:p>
            <a:r>
              <a:rPr lang="en-US" sz="1600" dirty="0"/>
              <a:t>	</a:t>
            </a:r>
            <a:endParaRPr lang="en-US" sz="1600" dirty="0" smtClean="0"/>
          </a:p>
        </p:txBody>
      </p:sp>
      <p:pic>
        <p:nvPicPr>
          <p:cNvPr id="2" name="Picture 1"/>
          <p:cNvPicPr>
            <a:picLocks noChangeAspect="1"/>
          </p:cNvPicPr>
          <p:nvPr/>
        </p:nvPicPr>
        <p:blipFill>
          <a:blip r:embed="rId2"/>
          <a:stretch>
            <a:fillRect/>
          </a:stretch>
        </p:blipFill>
        <p:spPr>
          <a:xfrm>
            <a:off x="0" y="1033669"/>
            <a:ext cx="9143999" cy="2447471"/>
          </a:xfrm>
          <a:prstGeom prst="rect">
            <a:avLst/>
          </a:prstGeom>
        </p:spPr>
      </p:pic>
    </p:spTree>
    <p:extLst>
      <p:ext uri="{BB962C8B-B14F-4D97-AF65-F5344CB8AC3E}">
        <p14:creationId xmlns:p14="http://schemas.microsoft.com/office/powerpoint/2010/main" val="609655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 y="387339"/>
            <a:ext cx="9144000" cy="646331"/>
          </a:xfrm>
          <a:prstGeom prst="rect">
            <a:avLst/>
          </a:prstGeom>
          <a:solidFill>
            <a:srgbClr val="800000"/>
          </a:solidFill>
        </p:spPr>
        <p:txBody>
          <a:bodyPr wrap="square" rtlCol="0">
            <a:spAutoFit/>
          </a:bodyPr>
          <a:lstStyle/>
          <a:p>
            <a:pPr algn="ctr"/>
            <a:r>
              <a:rPr lang="en-US" sz="3600" dirty="0" smtClean="0">
                <a:solidFill>
                  <a:schemeClr val="bg1"/>
                </a:solidFill>
                <a:latin typeface="Arial Narrow" panose="020B0606020202030204" pitchFamily="34" charset="0"/>
              </a:rPr>
              <a:t>Metrics &amp; Reporting FY2017</a:t>
            </a:r>
            <a:endParaRPr lang="en-US" sz="3600" dirty="0">
              <a:solidFill>
                <a:schemeClr val="bg1"/>
              </a:solidFill>
              <a:latin typeface="Arial Narrow" panose="020B0606020202030204" pitchFamily="34" charset="0"/>
            </a:endParaRPr>
          </a:p>
        </p:txBody>
      </p:sp>
      <p:sp>
        <p:nvSpPr>
          <p:cNvPr id="4" name="TextBox 3"/>
          <p:cNvSpPr txBox="1"/>
          <p:nvPr/>
        </p:nvSpPr>
        <p:spPr>
          <a:xfrm>
            <a:off x="314324" y="3630382"/>
            <a:ext cx="8515350" cy="1985159"/>
          </a:xfrm>
          <a:prstGeom prst="rect">
            <a:avLst/>
          </a:prstGeom>
          <a:noFill/>
        </p:spPr>
        <p:txBody>
          <a:bodyPr wrap="square" rtlCol="0">
            <a:spAutoFit/>
          </a:bodyPr>
          <a:lstStyle/>
          <a:p>
            <a:pPr algn="ctr">
              <a:spcBef>
                <a:spcPts val="600"/>
              </a:spcBef>
              <a:spcAft>
                <a:spcPts val="600"/>
              </a:spcAft>
            </a:pPr>
            <a:r>
              <a:rPr lang="en-US" sz="2400" dirty="0" smtClean="0"/>
              <a:t>Accounts Receivable and Reporting</a:t>
            </a:r>
          </a:p>
          <a:p>
            <a:pPr marL="457200" indent="-457200">
              <a:spcBef>
                <a:spcPts val="600"/>
              </a:spcBef>
              <a:spcAft>
                <a:spcPts val="600"/>
              </a:spcAft>
              <a:buFont typeface="Arial" panose="020B0604020202020204" pitchFamily="34" charset="0"/>
              <a:buChar char="•"/>
            </a:pPr>
            <a:r>
              <a:rPr lang="en-US" sz="1600" dirty="0" smtClean="0"/>
              <a:t>Number of financial reports submitted:  FY16 2,098</a:t>
            </a:r>
          </a:p>
          <a:p>
            <a:pPr marL="457200" indent="-457200">
              <a:spcBef>
                <a:spcPts val="600"/>
              </a:spcBef>
              <a:spcAft>
                <a:spcPts val="600"/>
              </a:spcAft>
              <a:buFont typeface="Arial" panose="020B0604020202020204" pitchFamily="34" charset="0"/>
              <a:buChar char="•"/>
            </a:pPr>
            <a:r>
              <a:rPr lang="en-US" sz="1600" dirty="0" smtClean="0"/>
              <a:t>Number of invoices sent:  FY16 12,808 </a:t>
            </a:r>
          </a:p>
          <a:p>
            <a:pPr marL="457200" indent="-457200">
              <a:spcBef>
                <a:spcPts val="600"/>
              </a:spcBef>
              <a:spcAft>
                <a:spcPts val="600"/>
              </a:spcAft>
              <a:buFont typeface="Arial" panose="020B0604020202020204" pitchFamily="34" charset="0"/>
              <a:buChar char="•"/>
            </a:pPr>
            <a:r>
              <a:rPr lang="en-US" sz="1600" dirty="0" smtClean="0"/>
              <a:t>Number of letter of credit draws: FY16 2,011</a:t>
            </a:r>
          </a:p>
          <a:p>
            <a:r>
              <a:rPr lang="en-US" sz="1600" dirty="0"/>
              <a:t>	</a:t>
            </a:r>
            <a:endParaRPr lang="en-US" sz="1600" dirty="0" smtClean="0"/>
          </a:p>
        </p:txBody>
      </p:sp>
      <p:pic>
        <p:nvPicPr>
          <p:cNvPr id="2" name="Picture 1"/>
          <p:cNvPicPr>
            <a:picLocks noChangeAspect="1"/>
          </p:cNvPicPr>
          <p:nvPr/>
        </p:nvPicPr>
        <p:blipFill>
          <a:blip r:embed="rId2"/>
          <a:stretch>
            <a:fillRect/>
          </a:stretch>
        </p:blipFill>
        <p:spPr>
          <a:xfrm>
            <a:off x="0" y="1033669"/>
            <a:ext cx="9143999" cy="2447471"/>
          </a:xfrm>
          <a:prstGeom prst="rect">
            <a:avLst/>
          </a:prstGeom>
        </p:spPr>
      </p:pic>
    </p:spTree>
    <p:extLst>
      <p:ext uri="{BB962C8B-B14F-4D97-AF65-F5344CB8AC3E}">
        <p14:creationId xmlns:p14="http://schemas.microsoft.com/office/powerpoint/2010/main" val="4018394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 y="387339"/>
            <a:ext cx="9144000" cy="646331"/>
          </a:xfrm>
          <a:prstGeom prst="rect">
            <a:avLst/>
          </a:prstGeom>
          <a:solidFill>
            <a:srgbClr val="800000"/>
          </a:solidFill>
        </p:spPr>
        <p:txBody>
          <a:bodyPr wrap="square" rtlCol="0">
            <a:spAutoFit/>
          </a:bodyPr>
          <a:lstStyle/>
          <a:p>
            <a:pPr algn="ctr"/>
            <a:r>
              <a:rPr lang="en-US" sz="3600" dirty="0" smtClean="0">
                <a:solidFill>
                  <a:schemeClr val="bg1"/>
                </a:solidFill>
                <a:latin typeface="Arial Narrow" panose="020B0606020202030204" pitchFamily="34" charset="0"/>
              </a:rPr>
              <a:t>Assessment Upon Arrival</a:t>
            </a:r>
            <a:endParaRPr lang="en-US" sz="3600" dirty="0">
              <a:solidFill>
                <a:schemeClr val="bg1"/>
              </a:solidFill>
              <a:latin typeface="Arial Narrow" panose="020B0606020202030204" pitchFamily="34" charset="0"/>
            </a:endParaRPr>
          </a:p>
        </p:txBody>
      </p:sp>
      <p:sp>
        <p:nvSpPr>
          <p:cNvPr id="4" name="TextBox 3"/>
          <p:cNvSpPr txBox="1"/>
          <p:nvPr/>
        </p:nvSpPr>
        <p:spPr>
          <a:xfrm>
            <a:off x="267853" y="3421015"/>
            <a:ext cx="8608295" cy="3308598"/>
          </a:xfrm>
          <a:prstGeom prst="rect">
            <a:avLst/>
          </a:prstGeom>
          <a:noFill/>
        </p:spPr>
        <p:txBody>
          <a:bodyPr wrap="square" rtlCol="0">
            <a:spAutoFit/>
          </a:bodyPr>
          <a:lstStyle/>
          <a:p>
            <a:pPr>
              <a:spcBef>
                <a:spcPts val="600"/>
              </a:spcBef>
              <a:spcAft>
                <a:spcPts val="600"/>
              </a:spcAft>
            </a:pPr>
            <a:r>
              <a:rPr lang="en-US" sz="2400" dirty="0" smtClean="0"/>
              <a:t>Research Community Feedback</a:t>
            </a:r>
          </a:p>
          <a:p>
            <a:pPr marL="742950" lvl="1" indent="-285750">
              <a:spcBef>
                <a:spcPts val="600"/>
              </a:spcBef>
              <a:spcAft>
                <a:spcPts val="600"/>
              </a:spcAft>
              <a:buFont typeface="Arial" panose="020B0604020202020204" pitchFamily="34" charset="0"/>
              <a:buChar char="•"/>
            </a:pPr>
            <a:r>
              <a:rPr lang="en-US" sz="1600" dirty="0" smtClean="0"/>
              <a:t>Reduce Staff </a:t>
            </a:r>
            <a:r>
              <a:rPr lang="en-US" sz="1600" dirty="0"/>
              <a:t>T</a:t>
            </a:r>
            <a:r>
              <a:rPr lang="en-US" sz="1600" dirty="0" smtClean="0"/>
              <a:t>urnover</a:t>
            </a:r>
          </a:p>
          <a:p>
            <a:pPr marL="742950" lvl="1" indent="-285750">
              <a:spcBef>
                <a:spcPts val="600"/>
              </a:spcBef>
              <a:spcAft>
                <a:spcPts val="600"/>
              </a:spcAft>
              <a:buFont typeface="Arial" panose="020B0604020202020204" pitchFamily="34" charset="0"/>
              <a:buChar char="•"/>
            </a:pPr>
            <a:r>
              <a:rPr lang="en-US" sz="1600" dirty="0" smtClean="0"/>
              <a:t>Need Better </a:t>
            </a:r>
            <a:r>
              <a:rPr lang="en-US" sz="1600" dirty="0"/>
              <a:t>T</a:t>
            </a:r>
            <a:r>
              <a:rPr lang="en-US" sz="1600" dirty="0" smtClean="0"/>
              <a:t>rained </a:t>
            </a:r>
            <a:r>
              <a:rPr lang="en-US" sz="1600" dirty="0"/>
              <a:t>E</a:t>
            </a:r>
            <a:r>
              <a:rPr lang="en-US" sz="1600" dirty="0" smtClean="0"/>
              <a:t>mployees</a:t>
            </a:r>
          </a:p>
          <a:p>
            <a:pPr marL="742950" lvl="1" indent="-285750">
              <a:spcBef>
                <a:spcPts val="600"/>
              </a:spcBef>
              <a:spcAft>
                <a:spcPts val="600"/>
              </a:spcAft>
              <a:buFont typeface="Arial" panose="020B0604020202020204" pitchFamily="34" charset="0"/>
              <a:buChar char="•"/>
            </a:pPr>
            <a:r>
              <a:rPr lang="en-US" sz="1600" dirty="0" smtClean="0"/>
              <a:t>SRS Contact Information</a:t>
            </a:r>
          </a:p>
          <a:p>
            <a:pPr marL="742950" lvl="1" indent="-285750">
              <a:spcBef>
                <a:spcPts val="600"/>
              </a:spcBef>
              <a:spcAft>
                <a:spcPts val="600"/>
              </a:spcAft>
              <a:buFont typeface="Arial" panose="020B0604020202020204" pitchFamily="34" charset="0"/>
              <a:buChar char="•"/>
            </a:pPr>
            <a:r>
              <a:rPr lang="en-US" sz="1600" dirty="0" smtClean="0"/>
              <a:t>Awards/Modifications Established </a:t>
            </a:r>
            <a:r>
              <a:rPr lang="en-US" sz="1600" dirty="0"/>
              <a:t>M</a:t>
            </a:r>
            <a:r>
              <a:rPr lang="en-US" sz="1600" dirty="0" smtClean="0"/>
              <a:t>ore </a:t>
            </a:r>
            <a:r>
              <a:rPr lang="en-US" sz="1600" dirty="0"/>
              <a:t>T</a:t>
            </a:r>
            <a:r>
              <a:rPr lang="en-US" sz="1600" dirty="0" smtClean="0"/>
              <a:t>imely</a:t>
            </a:r>
          </a:p>
          <a:p>
            <a:pPr marL="742950" lvl="1" indent="-285750">
              <a:spcBef>
                <a:spcPts val="600"/>
              </a:spcBef>
              <a:spcAft>
                <a:spcPts val="600"/>
              </a:spcAft>
              <a:buFont typeface="Arial" panose="020B0604020202020204" pitchFamily="34" charset="0"/>
              <a:buChar char="•"/>
            </a:pPr>
            <a:r>
              <a:rPr lang="en-US" sz="1600" dirty="0" smtClean="0"/>
              <a:t>Need for a New </a:t>
            </a:r>
            <a:r>
              <a:rPr lang="en-US" sz="1600" dirty="0"/>
              <a:t>C</a:t>
            </a:r>
            <a:r>
              <a:rPr lang="en-US" sz="1600" dirty="0" smtClean="0"/>
              <a:t>omprehensive </a:t>
            </a:r>
            <a:r>
              <a:rPr lang="en-US" sz="1600" dirty="0"/>
              <a:t>E</a:t>
            </a:r>
            <a:r>
              <a:rPr lang="en-US" sz="1600" dirty="0" smtClean="0"/>
              <a:t>lectronic </a:t>
            </a:r>
            <a:r>
              <a:rPr lang="en-US" sz="1600" dirty="0"/>
              <a:t>R</a:t>
            </a:r>
            <a:r>
              <a:rPr lang="en-US" sz="1600" dirty="0" smtClean="0"/>
              <a:t>esearch </a:t>
            </a:r>
            <a:r>
              <a:rPr lang="en-US" sz="1600" dirty="0"/>
              <a:t>A</a:t>
            </a:r>
            <a:r>
              <a:rPr lang="en-US" sz="1600" dirty="0" smtClean="0"/>
              <a:t>dministration (ERA) System</a:t>
            </a:r>
          </a:p>
          <a:p>
            <a:pPr marL="742950" lvl="1" indent="-285750">
              <a:spcBef>
                <a:spcPts val="600"/>
              </a:spcBef>
              <a:spcAft>
                <a:spcPts val="600"/>
              </a:spcAft>
              <a:buFont typeface="Arial" panose="020B0604020202020204" pitchFamily="34" charset="0"/>
              <a:buChar char="•"/>
            </a:pPr>
            <a:r>
              <a:rPr lang="en-US" sz="1600" dirty="0" smtClean="0"/>
              <a:t>Proposal Administrators Were Not Receiving Proposals to Submit Timely</a:t>
            </a:r>
          </a:p>
          <a:p>
            <a:pPr marL="285750" indent="-285750">
              <a:buFont typeface="Arial" panose="020B0604020202020204" pitchFamily="34" charset="0"/>
              <a:buChar char="•"/>
            </a:pPr>
            <a:endParaRPr lang="en-US" sz="2400" dirty="0"/>
          </a:p>
        </p:txBody>
      </p:sp>
      <p:pic>
        <p:nvPicPr>
          <p:cNvPr id="6" name="Content Placeholder 7" descr="shutterstock_258863162.jpg"/>
          <p:cNvPicPr>
            <a:picLocks noGrp="1" noChangeAspect="1"/>
          </p:cNvPicPr>
          <p:nvPr>
            <p:ph sz="half" idx="4294967295"/>
          </p:nvPr>
        </p:nvPicPr>
        <p:blipFill rotWithShape="1">
          <a:blip r:embed="rId2" cstate="screen">
            <a:extLst>
              <a:ext uri="{28A0092B-C50C-407E-A947-70E740481C1C}">
                <a14:useLocalDpi xmlns:a14="http://schemas.microsoft.com/office/drawing/2010/main"/>
              </a:ext>
            </a:extLst>
          </a:blip>
          <a:srcRect/>
          <a:stretch/>
        </p:blipFill>
        <p:spPr>
          <a:xfrm>
            <a:off x="6227546" y="972151"/>
            <a:ext cx="2887578" cy="2387345"/>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1033670"/>
            <a:ext cx="3003079" cy="2325827"/>
          </a:xfrm>
          <a:prstGeom prst="rect">
            <a:avLst/>
          </a:prstGeom>
        </p:spPr>
      </p:pic>
      <p:pic>
        <p:nvPicPr>
          <p:cNvPr id="8" name="Picture 7"/>
          <p:cNvPicPr>
            <a:picLocks noChangeAspect="1"/>
          </p:cNvPicPr>
          <p:nvPr/>
        </p:nvPicPr>
        <p:blipFill>
          <a:blip r:embed="rId4"/>
          <a:stretch>
            <a:fillRect/>
          </a:stretch>
        </p:blipFill>
        <p:spPr>
          <a:xfrm>
            <a:off x="3003082" y="1033670"/>
            <a:ext cx="3224464" cy="2325827"/>
          </a:xfrm>
          <a:prstGeom prst="rect">
            <a:avLst/>
          </a:prstGeom>
        </p:spPr>
      </p:pic>
      <p:sp>
        <p:nvSpPr>
          <p:cNvPr id="10" name="TextBox 9"/>
          <p:cNvSpPr txBox="1"/>
          <p:nvPr/>
        </p:nvSpPr>
        <p:spPr>
          <a:xfrm>
            <a:off x="2" y="6396335"/>
            <a:ext cx="1463862" cy="461665"/>
          </a:xfrm>
          <a:prstGeom prst="rect">
            <a:avLst/>
          </a:prstGeom>
          <a:noFill/>
        </p:spPr>
        <p:txBody>
          <a:bodyPr wrap="none" rtlCol="0">
            <a:spAutoFit/>
          </a:bodyPr>
          <a:lstStyle/>
          <a:p>
            <a:r>
              <a:rPr lang="en-US" sz="2400" dirty="0" smtClean="0">
                <a:solidFill>
                  <a:schemeClr val="accent1"/>
                </a:solidFill>
              </a:rPr>
              <a:t>April 2016</a:t>
            </a:r>
            <a:endParaRPr lang="en-US" sz="2400" dirty="0">
              <a:solidFill>
                <a:schemeClr val="accent1"/>
              </a:solidFill>
            </a:endParaRPr>
          </a:p>
        </p:txBody>
      </p:sp>
    </p:spTree>
    <p:extLst>
      <p:ext uri="{BB962C8B-B14F-4D97-AF65-F5344CB8AC3E}">
        <p14:creationId xmlns:p14="http://schemas.microsoft.com/office/powerpoint/2010/main" val="30680517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 y="387339"/>
            <a:ext cx="9144000" cy="646331"/>
          </a:xfrm>
          <a:prstGeom prst="rect">
            <a:avLst/>
          </a:prstGeom>
          <a:solidFill>
            <a:srgbClr val="800000"/>
          </a:solidFill>
        </p:spPr>
        <p:txBody>
          <a:bodyPr wrap="square" rtlCol="0">
            <a:spAutoFit/>
          </a:bodyPr>
          <a:lstStyle/>
          <a:p>
            <a:pPr algn="ctr"/>
            <a:r>
              <a:rPr lang="en-US" sz="3600" dirty="0" smtClean="0">
                <a:solidFill>
                  <a:schemeClr val="bg1"/>
                </a:solidFill>
                <a:latin typeface="Arial Narrow" panose="020B0606020202030204" pitchFamily="34" charset="0"/>
              </a:rPr>
              <a:t>Assessment Upon Arrival</a:t>
            </a:r>
            <a:endParaRPr lang="en-US" sz="3600" dirty="0">
              <a:solidFill>
                <a:schemeClr val="bg1"/>
              </a:solidFill>
              <a:latin typeface="Arial Narrow" panose="020B0606020202030204" pitchFamily="34" charset="0"/>
            </a:endParaRPr>
          </a:p>
        </p:txBody>
      </p:sp>
      <p:sp>
        <p:nvSpPr>
          <p:cNvPr id="4" name="TextBox 3"/>
          <p:cNvSpPr txBox="1"/>
          <p:nvPr/>
        </p:nvSpPr>
        <p:spPr>
          <a:xfrm>
            <a:off x="487581" y="1761924"/>
            <a:ext cx="8515350" cy="4062651"/>
          </a:xfrm>
          <a:prstGeom prst="rect">
            <a:avLst/>
          </a:prstGeom>
          <a:noFill/>
        </p:spPr>
        <p:txBody>
          <a:bodyPr wrap="square" rtlCol="0">
            <a:spAutoFit/>
          </a:bodyPr>
          <a:lstStyle/>
          <a:p>
            <a:pPr>
              <a:spcBef>
                <a:spcPts val="600"/>
              </a:spcBef>
              <a:spcAft>
                <a:spcPts val="600"/>
              </a:spcAft>
            </a:pPr>
            <a:r>
              <a:rPr lang="en-US" sz="2400" dirty="0" smtClean="0"/>
              <a:t>What Was Discovered</a:t>
            </a:r>
          </a:p>
          <a:p>
            <a:pPr marL="285750" indent="-285750">
              <a:spcBef>
                <a:spcPts val="600"/>
              </a:spcBef>
              <a:spcAft>
                <a:spcPts val="600"/>
              </a:spcAft>
              <a:buFont typeface="Arial" panose="020B0604020202020204" pitchFamily="34" charset="0"/>
              <a:buChar char="•"/>
            </a:pPr>
            <a:r>
              <a:rPr lang="en-US" sz="1600" dirty="0" smtClean="0"/>
              <a:t>High Rate of Staff </a:t>
            </a:r>
            <a:r>
              <a:rPr lang="en-US" sz="1600" dirty="0"/>
              <a:t>T</a:t>
            </a:r>
            <a:r>
              <a:rPr lang="en-US" sz="1600" dirty="0" smtClean="0"/>
              <a:t>urnover ~30%</a:t>
            </a:r>
          </a:p>
          <a:p>
            <a:pPr marL="285750" indent="-285750">
              <a:spcBef>
                <a:spcPts val="600"/>
              </a:spcBef>
              <a:spcAft>
                <a:spcPts val="600"/>
              </a:spcAft>
              <a:buFont typeface="Arial" panose="020B0604020202020204" pitchFamily="34" charset="0"/>
              <a:buChar char="•"/>
            </a:pPr>
            <a:r>
              <a:rPr lang="en-US" sz="1600" dirty="0" smtClean="0"/>
              <a:t>Employees Needed </a:t>
            </a:r>
            <a:r>
              <a:rPr lang="en-US" sz="1600" dirty="0"/>
              <a:t>M</a:t>
            </a:r>
            <a:r>
              <a:rPr lang="en-US" sz="1600" dirty="0" smtClean="0"/>
              <a:t>ore </a:t>
            </a:r>
            <a:r>
              <a:rPr lang="en-US" sz="1600" dirty="0"/>
              <a:t>T</a:t>
            </a:r>
            <a:r>
              <a:rPr lang="en-US" sz="1600" dirty="0" smtClean="0"/>
              <a:t>raining and Better </a:t>
            </a:r>
            <a:r>
              <a:rPr lang="en-US" sz="1600" dirty="0"/>
              <a:t>T</a:t>
            </a:r>
            <a:r>
              <a:rPr lang="en-US" sz="1600" dirty="0" smtClean="0"/>
              <a:t>ools – Manuals/Desk References</a:t>
            </a:r>
          </a:p>
          <a:p>
            <a:pPr marL="285750" indent="-285750">
              <a:spcBef>
                <a:spcPts val="600"/>
              </a:spcBef>
              <a:spcAft>
                <a:spcPts val="600"/>
              </a:spcAft>
              <a:buFont typeface="Arial" panose="020B0604020202020204" pitchFamily="34" charset="0"/>
              <a:buChar char="•"/>
            </a:pPr>
            <a:r>
              <a:rPr lang="en-US" sz="1600" dirty="0"/>
              <a:t>Proposal Administrators Were Not Receiving Proposals to Submit </a:t>
            </a:r>
            <a:r>
              <a:rPr lang="en-US" sz="1600" dirty="0" smtClean="0"/>
              <a:t>Timely</a:t>
            </a:r>
          </a:p>
          <a:p>
            <a:pPr marL="285750" indent="-285750">
              <a:spcBef>
                <a:spcPts val="600"/>
              </a:spcBef>
              <a:spcAft>
                <a:spcPts val="600"/>
              </a:spcAft>
              <a:buFont typeface="Arial" panose="020B0604020202020204" pitchFamily="34" charset="0"/>
              <a:buChar char="•"/>
            </a:pPr>
            <a:r>
              <a:rPr lang="en-US" sz="1600" dirty="0" smtClean="0"/>
              <a:t>Awards/Modifications </a:t>
            </a:r>
            <a:r>
              <a:rPr lang="en-US" sz="1600" dirty="0"/>
              <a:t>N</a:t>
            </a:r>
            <a:r>
              <a:rPr lang="en-US" sz="1600" dirty="0" smtClean="0"/>
              <a:t>eeded to be Set-up </a:t>
            </a:r>
            <a:r>
              <a:rPr lang="en-US" sz="1600" dirty="0"/>
              <a:t>M</a:t>
            </a:r>
            <a:r>
              <a:rPr lang="en-US" sz="1600" dirty="0" smtClean="0"/>
              <a:t>ore Timely/Need for Interim Funding</a:t>
            </a:r>
          </a:p>
          <a:p>
            <a:pPr marL="285750" indent="-285750">
              <a:spcBef>
                <a:spcPts val="600"/>
              </a:spcBef>
              <a:spcAft>
                <a:spcPts val="600"/>
              </a:spcAft>
              <a:buFont typeface="Arial" panose="020B0604020202020204" pitchFamily="34" charset="0"/>
              <a:buChar char="•"/>
            </a:pPr>
            <a:r>
              <a:rPr lang="en-US" sz="1600" dirty="0" smtClean="0"/>
              <a:t>Some Duplication of Processes</a:t>
            </a:r>
          </a:p>
          <a:p>
            <a:pPr marL="285750" indent="-285750">
              <a:spcBef>
                <a:spcPts val="600"/>
              </a:spcBef>
              <a:spcAft>
                <a:spcPts val="600"/>
              </a:spcAft>
              <a:buFont typeface="Arial" panose="020B0604020202020204" pitchFamily="34" charset="0"/>
              <a:buChar char="•"/>
            </a:pPr>
            <a:r>
              <a:rPr lang="en-US" sz="1600" dirty="0" smtClean="0"/>
              <a:t>Data </a:t>
            </a:r>
            <a:r>
              <a:rPr lang="en-US" sz="1600" dirty="0"/>
              <a:t>I</a:t>
            </a:r>
            <a:r>
              <a:rPr lang="en-US" sz="1600" dirty="0" smtClean="0"/>
              <a:t>ntegrity Concerns</a:t>
            </a:r>
          </a:p>
          <a:p>
            <a:pPr marL="285750" indent="-285750">
              <a:spcBef>
                <a:spcPts val="600"/>
              </a:spcBef>
              <a:spcAft>
                <a:spcPts val="600"/>
              </a:spcAft>
              <a:buFont typeface="Arial" panose="020B0604020202020204" pitchFamily="34" charset="0"/>
              <a:buChar char="•"/>
            </a:pPr>
            <a:r>
              <a:rPr lang="en-US" sz="1600" dirty="0" smtClean="0"/>
              <a:t>Lack of Transparency for Leadership and Members SRS Serves</a:t>
            </a:r>
          </a:p>
          <a:p>
            <a:pPr marL="285750" indent="-285750">
              <a:spcBef>
                <a:spcPts val="600"/>
              </a:spcBef>
              <a:spcAft>
                <a:spcPts val="600"/>
              </a:spcAft>
              <a:buFont typeface="Arial" panose="020B0604020202020204" pitchFamily="34" charset="0"/>
              <a:buChar char="•"/>
            </a:pPr>
            <a:r>
              <a:rPr lang="en-US" sz="1600" dirty="0" smtClean="0"/>
              <a:t>Few </a:t>
            </a:r>
            <a:r>
              <a:rPr lang="en-US" sz="1600" dirty="0"/>
              <a:t>U</a:t>
            </a:r>
            <a:r>
              <a:rPr lang="en-US" sz="1600" dirty="0" smtClean="0"/>
              <a:t>seful Metrics &amp; Reports Available for Decision Making &amp; Not Easy to Access</a:t>
            </a:r>
          </a:p>
          <a:p>
            <a:pPr marL="285750" indent="-285750">
              <a:spcBef>
                <a:spcPts val="600"/>
              </a:spcBef>
              <a:spcAft>
                <a:spcPts val="600"/>
              </a:spcAft>
              <a:buFont typeface="Arial" panose="020B0604020202020204" pitchFamily="34" charset="0"/>
              <a:buChar char="•"/>
            </a:pPr>
            <a:r>
              <a:rPr lang="en-US" sz="1600" dirty="0" smtClean="0"/>
              <a:t>Need to Restructure </a:t>
            </a:r>
            <a:r>
              <a:rPr lang="en-US" sz="1600" dirty="0"/>
              <a:t>S</a:t>
            </a:r>
            <a:r>
              <a:rPr lang="en-US" sz="1600" dirty="0" smtClean="0"/>
              <a:t>ome Areas/Reallocation of Resources</a:t>
            </a:r>
          </a:p>
        </p:txBody>
      </p:sp>
      <p:sp>
        <p:nvSpPr>
          <p:cNvPr id="7" name="TextBox 6"/>
          <p:cNvSpPr txBox="1"/>
          <p:nvPr/>
        </p:nvSpPr>
        <p:spPr>
          <a:xfrm>
            <a:off x="801738" y="5973599"/>
            <a:ext cx="1463862" cy="461665"/>
          </a:xfrm>
          <a:prstGeom prst="rect">
            <a:avLst/>
          </a:prstGeom>
          <a:noFill/>
        </p:spPr>
        <p:txBody>
          <a:bodyPr wrap="none" rtlCol="0">
            <a:spAutoFit/>
          </a:bodyPr>
          <a:lstStyle/>
          <a:p>
            <a:r>
              <a:rPr lang="en-US" sz="2400" dirty="0" smtClean="0">
                <a:solidFill>
                  <a:schemeClr val="accent1"/>
                </a:solidFill>
              </a:rPr>
              <a:t>April 2016</a:t>
            </a:r>
            <a:endParaRPr lang="en-US" sz="2400" dirty="0">
              <a:solidFill>
                <a:schemeClr val="accent1"/>
              </a:solidFill>
            </a:endParaRPr>
          </a:p>
        </p:txBody>
      </p:sp>
    </p:spTree>
    <p:extLst>
      <p:ext uri="{BB962C8B-B14F-4D97-AF65-F5344CB8AC3E}">
        <p14:creationId xmlns:p14="http://schemas.microsoft.com/office/powerpoint/2010/main" val="17173466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 y="387339"/>
            <a:ext cx="9144000" cy="646331"/>
          </a:xfrm>
          <a:prstGeom prst="rect">
            <a:avLst/>
          </a:prstGeom>
          <a:solidFill>
            <a:srgbClr val="800000"/>
          </a:solidFill>
        </p:spPr>
        <p:txBody>
          <a:bodyPr wrap="square" rtlCol="0">
            <a:spAutoFit/>
          </a:bodyPr>
          <a:lstStyle/>
          <a:p>
            <a:pPr algn="ctr"/>
            <a:r>
              <a:rPr lang="en-US" sz="3600" dirty="0" smtClean="0">
                <a:solidFill>
                  <a:schemeClr val="bg1"/>
                </a:solidFill>
                <a:latin typeface="Arial Narrow" panose="020B0606020202030204" pitchFamily="34" charset="0"/>
              </a:rPr>
              <a:t>Process Mapping</a:t>
            </a:r>
            <a:endParaRPr lang="en-US" sz="3600" dirty="0">
              <a:solidFill>
                <a:schemeClr val="bg1"/>
              </a:solidFill>
              <a:latin typeface="Arial Narrow" panose="020B0606020202030204" pitchFamily="34" charset="0"/>
            </a:endParaRPr>
          </a:p>
        </p:txBody>
      </p:sp>
      <p:sp>
        <p:nvSpPr>
          <p:cNvPr id="4" name="TextBox 3"/>
          <p:cNvSpPr txBox="1"/>
          <p:nvPr/>
        </p:nvSpPr>
        <p:spPr>
          <a:xfrm>
            <a:off x="398649" y="3744729"/>
            <a:ext cx="8515350" cy="2754600"/>
          </a:xfrm>
          <a:prstGeom prst="rect">
            <a:avLst/>
          </a:prstGeom>
          <a:noFill/>
        </p:spPr>
        <p:txBody>
          <a:bodyPr wrap="square" rtlCol="0">
            <a:spAutoFit/>
          </a:bodyPr>
          <a:lstStyle/>
          <a:p>
            <a:pPr>
              <a:spcBef>
                <a:spcPts val="600"/>
              </a:spcBef>
              <a:spcAft>
                <a:spcPts val="600"/>
              </a:spcAft>
            </a:pPr>
            <a:r>
              <a:rPr lang="en-US" sz="2400" dirty="0" smtClean="0"/>
              <a:t>To gain efficiencies and to identify any areas of weakness we conducted process mapping on the following areas:</a:t>
            </a:r>
          </a:p>
          <a:p>
            <a:pPr lvl="1">
              <a:spcBef>
                <a:spcPts val="600"/>
              </a:spcBef>
              <a:spcAft>
                <a:spcPts val="600"/>
              </a:spcAft>
            </a:pPr>
            <a:r>
              <a:rPr lang="en-US" sz="1600" dirty="0" smtClean="0"/>
              <a:t>Proposal Submission 							Contract </a:t>
            </a:r>
            <a:r>
              <a:rPr lang="en-US" sz="1600" dirty="0"/>
              <a:t>N</a:t>
            </a:r>
            <a:r>
              <a:rPr lang="en-US" sz="1600" dirty="0" smtClean="0"/>
              <a:t>egotiation			</a:t>
            </a:r>
          </a:p>
          <a:p>
            <a:pPr lvl="1">
              <a:spcBef>
                <a:spcPts val="600"/>
              </a:spcBef>
              <a:spcAft>
                <a:spcPts val="600"/>
              </a:spcAft>
            </a:pPr>
            <a:r>
              <a:rPr lang="en-US" sz="1600" dirty="0" smtClean="0"/>
              <a:t>Award Set-up 								Accounts </a:t>
            </a:r>
            <a:r>
              <a:rPr lang="en-US" sz="1600" dirty="0"/>
              <a:t>R</a:t>
            </a:r>
            <a:r>
              <a:rPr lang="en-US" sz="1600" dirty="0" smtClean="0"/>
              <a:t>eceivable </a:t>
            </a:r>
          </a:p>
          <a:p>
            <a:pPr lvl="1">
              <a:spcBef>
                <a:spcPts val="600"/>
              </a:spcBef>
              <a:spcAft>
                <a:spcPts val="600"/>
              </a:spcAft>
            </a:pPr>
            <a:r>
              <a:rPr lang="en-US" sz="1600" dirty="0" err="1" smtClean="0"/>
              <a:t>Subrecipient</a:t>
            </a:r>
            <a:r>
              <a:rPr lang="en-US" sz="1600" dirty="0" smtClean="0"/>
              <a:t> Monitoring						Cash Management </a:t>
            </a:r>
          </a:p>
          <a:p>
            <a:pPr lvl="1">
              <a:spcBef>
                <a:spcPts val="600"/>
              </a:spcBef>
              <a:spcAft>
                <a:spcPts val="600"/>
              </a:spcAft>
            </a:pPr>
            <a:r>
              <a:rPr lang="en-US" sz="1600" dirty="0"/>
              <a:t>T</a:t>
            </a:r>
            <a:r>
              <a:rPr lang="en-US" sz="1600" dirty="0" smtClean="0"/>
              <a:t>ravel</a:t>
            </a:r>
          </a:p>
          <a:p>
            <a:pPr marL="742950" lvl="1" indent="-285750">
              <a:buFont typeface="Arial" panose="020B0604020202020204" pitchFamily="34" charset="0"/>
              <a:buChar char="•"/>
            </a:pPr>
            <a:endParaRPr lang="en-US" sz="1600" dirty="0" smtClean="0"/>
          </a:p>
        </p:txBody>
      </p:sp>
      <p:pic>
        <p:nvPicPr>
          <p:cNvPr id="2" name="Picture 1"/>
          <p:cNvPicPr>
            <a:picLocks noChangeAspect="1"/>
          </p:cNvPicPr>
          <p:nvPr/>
        </p:nvPicPr>
        <p:blipFill>
          <a:blip r:embed="rId2"/>
          <a:stretch>
            <a:fillRect/>
          </a:stretch>
        </p:blipFill>
        <p:spPr>
          <a:xfrm>
            <a:off x="1" y="1033670"/>
            <a:ext cx="9144000" cy="2457450"/>
          </a:xfrm>
          <a:prstGeom prst="rect">
            <a:avLst/>
          </a:prstGeom>
        </p:spPr>
      </p:pic>
    </p:spTree>
    <p:extLst>
      <p:ext uri="{BB962C8B-B14F-4D97-AF65-F5344CB8AC3E}">
        <p14:creationId xmlns:p14="http://schemas.microsoft.com/office/powerpoint/2010/main" val="27618285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 y="387339"/>
            <a:ext cx="9144000" cy="646331"/>
          </a:xfrm>
          <a:prstGeom prst="rect">
            <a:avLst/>
          </a:prstGeom>
          <a:solidFill>
            <a:srgbClr val="800000"/>
          </a:solidFill>
        </p:spPr>
        <p:txBody>
          <a:bodyPr wrap="square" rtlCol="0">
            <a:spAutoFit/>
          </a:bodyPr>
          <a:lstStyle/>
          <a:p>
            <a:pPr algn="ctr"/>
            <a:r>
              <a:rPr lang="en-US" sz="3600" dirty="0" smtClean="0">
                <a:solidFill>
                  <a:schemeClr val="bg1"/>
                </a:solidFill>
                <a:latin typeface="Arial Narrow" panose="020B0606020202030204" pitchFamily="34" charset="0"/>
              </a:rPr>
              <a:t>Accomplishments To Date </a:t>
            </a:r>
            <a:endParaRPr lang="en-US" sz="3600" dirty="0">
              <a:solidFill>
                <a:schemeClr val="bg1"/>
              </a:solidFill>
              <a:latin typeface="Arial Narrow" panose="020B0606020202030204" pitchFamily="34" charset="0"/>
            </a:endParaRPr>
          </a:p>
        </p:txBody>
      </p:sp>
      <p:sp>
        <p:nvSpPr>
          <p:cNvPr id="4" name="TextBox 3"/>
          <p:cNvSpPr txBox="1"/>
          <p:nvPr/>
        </p:nvSpPr>
        <p:spPr>
          <a:xfrm>
            <a:off x="500115" y="3203771"/>
            <a:ext cx="8515350" cy="3554819"/>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From FY16 to FY17 Staff Turnover </a:t>
            </a:r>
            <a:r>
              <a:rPr lang="en-US" sz="2000" dirty="0"/>
              <a:t>H</a:t>
            </a:r>
            <a:r>
              <a:rPr lang="en-US" sz="2000" dirty="0" smtClean="0"/>
              <a:t>as </a:t>
            </a:r>
            <a:r>
              <a:rPr lang="en-US" sz="2000" dirty="0"/>
              <a:t>B</a:t>
            </a:r>
            <a:r>
              <a:rPr lang="en-US" sz="2000" dirty="0" smtClean="0"/>
              <a:t>een </a:t>
            </a:r>
            <a:r>
              <a:rPr lang="en-US" sz="2000" dirty="0"/>
              <a:t>R</a:t>
            </a:r>
            <a:r>
              <a:rPr lang="en-US" sz="2000" dirty="0" smtClean="0"/>
              <a:t>educed </a:t>
            </a:r>
            <a:r>
              <a:rPr lang="en-US" sz="2000" dirty="0"/>
              <a:t>F</a:t>
            </a:r>
            <a:r>
              <a:rPr lang="en-US" sz="2000" dirty="0" smtClean="0"/>
              <a:t>rom ~27% to ~13% </a:t>
            </a:r>
          </a:p>
          <a:p>
            <a:r>
              <a:rPr lang="en-US" sz="2000" dirty="0" smtClean="0"/>
              <a:t>    (does not include internal moves or retirements) </a:t>
            </a:r>
            <a:endParaRPr lang="en-US" sz="2000" dirty="0"/>
          </a:p>
          <a:p>
            <a:pPr marL="342900" indent="-342900">
              <a:buFont typeface="Arial" panose="020B0604020202020204" pitchFamily="34" charset="0"/>
              <a:buChar char="•"/>
            </a:pPr>
            <a:r>
              <a:rPr lang="en-US" sz="2000" dirty="0" smtClean="0"/>
              <a:t>Evaluated Staff </a:t>
            </a:r>
            <a:r>
              <a:rPr lang="en-US" sz="2000" dirty="0"/>
              <a:t>W</a:t>
            </a:r>
            <a:r>
              <a:rPr lang="en-US" sz="2000" dirty="0" smtClean="0"/>
              <a:t>orkloads to Provide Better Service and Retain Employees</a:t>
            </a:r>
          </a:p>
          <a:p>
            <a:pPr marL="285750" indent="-285750">
              <a:spcBef>
                <a:spcPts val="600"/>
              </a:spcBef>
              <a:spcAft>
                <a:spcPts val="600"/>
              </a:spcAft>
              <a:buFont typeface="Arial" panose="020B0604020202020204" pitchFamily="34" charset="0"/>
              <a:buChar char="•"/>
            </a:pPr>
            <a:r>
              <a:rPr lang="en-US" sz="2000" dirty="0" smtClean="0"/>
              <a:t>Completed Process Mapping</a:t>
            </a:r>
          </a:p>
          <a:p>
            <a:pPr marL="285750" indent="-285750">
              <a:spcBef>
                <a:spcPts val="600"/>
              </a:spcBef>
              <a:spcAft>
                <a:spcPts val="600"/>
              </a:spcAft>
              <a:buFont typeface="Arial" panose="020B0604020202020204" pitchFamily="34" charset="0"/>
              <a:buChar char="•"/>
            </a:pPr>
            <a:r>
              <a:rPr lang="en-US" sz="2000" dirty="0" smtClean="0"/>
              <a:t>Identified Duplicate or Unnecessary Processes and Realigned Duties </a:t>
            </a:r>
          </a:p>
          <a:p>
            <a:pPr marL="285750" indent="-285750">
              <a:spcBef>
                <a:spcPts val="600"/>
              </a:spcBef>
              <a:spcAft>
                <a:spcPts val="600"/>
              </a:spcAft>
              <a:buFont typeface="Arial" panose="020B0604020202020204" pitchFamily="34" charset="0"/>
              <a:buChar char="•"/>
            </a:pPr>
            <a:r>
              <a:rPr lang="en-US" sz="2000" dirty="0" smtClean="0"/>
              <a:t>Reallocate Resources to Boost the Proposal Team</a:t>
            </a:r>
          </a:p>
          <a:p>
            <a:pPr marL="285750" indent="-285750">
              <a:spcBef>
                <a:spcPts val="600"/>
              </a:spcBef>
              <a:spcAft>
                <a:spcPts val="600"/>
              </a:spcAft>
              <a:buFont typeface="Arial" panose="020B0604020202020204" pitchFamily="34" charset="0"/>
              <a:buChar char="•"/>
            </a:pPr>
            <a:r>
              <a:rPr lang="en-US" sz="2000" dirty="0" smtClean="0"/>
              <a:t>National Council of University Research Administrators (NCURA ) Training – targeted at early career research administrators</a:t>
            </a:r>
          </a:p>
          <a:p>
            <a:pPr marL="285750" indent="-285750">
              <a:spcBef>
                <a:spcPts val="600"/>
              </a:spcBef>
              <a:spcAft>
                <a:spcPts val="600"/>
              </a:spcAft>
              <a:buFont typeface="Arial" panose="020B0604020202020204" pitchFamily="34" charset="0"/>
              <a:buChar char="•"/>
            </a:pPr>
            <a:r>
              <a:rPr lang="en-US" sz="2000" dirty="0" smtClean="0"/>
              <a:t>Proposal Submission Guidelines</a:t>
            </a:r>
          </a:p>
        </p:txBody>
      </p:sp>
      <p:pic>
        <p:nvPicPr>
          <p:cNvPr id="8" name="Picture 7"/>
          <p:cNvPicPr>
            <a:picLocks noChangeAspect="1"/>
          </p:cNvPicPr>
          <p:nvPr/>
        </p:nvPicPr>
        <p:blipFill>
          <a:blip r:embed="rId2"/>
          <a:stretch>
            <a:fillRect/>
          </a:stretch>
        </p:blipFill>
        <p:spPr>
          <a:xfrm>
            <a:off x="1" y="1033670"/>
            <a:ext cx="9143999" cy="2161918"/>
          </a:xfrm>
          <a:prstGeom prst="rect">
            <a:avLst/>
          </a:prstGeom>
        </p:spPr>
      </p:pic>
    </p:spTree>
    <p:extLst>
      <p:ext uri="{BB962C8B-B14F-4D97-AF65-F5344CB8AC3E}">
        <p14:creationId xmlns:p14="http://schemas.microsoft.com/office/powerpoint/2010/main" val="9536971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 y="387339"/>
            <a:ext cx="9144000" cy="646331"/>
          </a:xfrm>
          <a:prstGeom prst="rect">
            <a:avLst/>
          </a:prstGeom>
          <a:solidFill>
            <a:srgbClr val="800000"/>
          </a:solidFill>
        </p:spPr>
        <p:txBody>
          <a:bodyPr wrap="square" rtlCol="0">
            <a:spAutoFit/>
          </a:bodyPr>
          <a:lstStyle/>
          <a:p>
            <a:pPr algn="ctr"/>
            <a:r>
              <a:rPr lang="en-US" sz="3600" dirty="0" smtClean="0">
                <a:solidFill>
                  <a:schemeClr val="bg1"/>
                </a:solidFill>
                <a:latin typeface="Arial Narrow" panose="020B0606020202030204" pitchFamily="34" charset="0"/>
              </a:rPr>
              <a:t>Data Integrity</a:t>
            </a:r>
            <a:endParaRPr lang="en-US" sz="3600" dirty="0">
              <a:solidFill>
                <a:schemeClr val="bg1"/>
              </a:solidFill>
              <a:latin typeface="Arial Narrow" panose="020B0606020202030204" pitchFamily="34" charset="0"/>
            </a:endParaRPr>
          </a:p>
        </p:txBody>
      </p:sp>
      <p:sp>
        <p:nvSpPr>
          <p:cNvPr id="4" name="TextBox 3"/>
          <p:cNvSpPr txBox="1"/>
          <p:nvPr/>
        </p:nvSpPr>
        <p:spPr>
          <a:xfrm>
            <a:off x="314326" y="4512813"/>
            <a:ext cx="8515350" cy="3308598"/>
          </a:xfrm>
          <a:prstGeom prst="rect">
            <a:avLst/>
          </a:prstGeom>
          <a:noFill/>
        </p:spPr>
        <p:txBody>
          <a:bodyPr wrap="square" rtlCol="0">
            <a:spAutoFit/>
          </a:bodyPr>
          <a:lstStyle/>
          <a:p>
            <a:pPr marL="457200" indent="-457200">
              <a:spcBef>
                <a:spcPts val="600"/>
              </a:spcBef>
              <a:spcAft>
                <a:spcPts val="600"/>
              </a:spcAft>
              <a:buFont typeface="Arial" panose="020B0604020202020204" pitchFamily="34" charset="0"/>
              <a:buChar char="•"/>
            </a:pPr>
            <a:r>
              <a:rPr lang="en-US" dirty="0" smtClean="0"/>
              <a:t>AASET is led by Katherine </a:t>
            </a:r>
            <a:r>
              <a:rPr lang="en-US" dirty="0" err="1" smtClean="0"/>
              <a:t>Kissmann</a:t>
            </a:r>
            <a:r>
              <a:rPr lang="en-US" dirty="0" smtClean="0"/>
              <a:t>, Director</a:t>
            </a:r>
          </a:p>
          <a:p>
            <a:pPr marL="457200" indent="-457200">
              <a:spcBef>
                <a:spcPts val="600"/>
              </a:spcBef>
              <a:spcAft>
                <a:spcPts val="600"/>
              </a:spcAft>
              <a:buFont typeface="Arial" panose="020B0604020202020204" pitchFamily="34" charset="0"/>
              <a:buChar char="•"/>
            </a:pPr>
            <a:r>
              <a:rPr lang="en-US" dirty="0" smtClean="0"/>
              <a:t>Projects </a:t>
            </a:r>
            <a:r>
              <a:rPr lang="en-US" dirty="0"/>
              <a:t>W</a:t>
            </a:r>
            <a:r>
              <a:rPr lang="en-US" dirty="0" smtClean="0"/>
              <a:t>ill be Available Timely so Investigators can Start Work</a:t>
            </a:r>
          </a:p>
          <a:p>
            <a:pPr marL="457200" indent="-457200">
              <a:spcBef>
                <a:spcPts val="600"/>
              </a:spcBef>
              <a:spcAft>
                <a:spcPts val="600"/>
              </a:spcAft>
              <a:buFont typeface="Arial" panose="020B0604020202020204" pitchFamily="34" charset="0"/>
              <a:buChar char="•"/>
            </a:pPr>
            <a:r>
              <a:rPr lang="en-US" dirty="0" smtClean="0"/>
              <a:t>Ensure Data Integrity at time of Award Establishment</a:t>
            </a:r>
          </a:p>
          <a:p>
            <a:pPr marL="457200" indent="-457200">
              <a:spcBef>
                <a:spcPts val="600"/>
              </a:spcBef>
              <a:spcAft>
                <a:spcPts val="600"/>
              </a:spcAft>
              <a:buFont typeface="Arial" panose="020B0604020202020204" pitchFamily="34" charset="0"/>
              <a:buChar char="•"/>
            </a:pPr>
            <a:r>
              <a:rPr lang="en-US" dirty="0" smtClean="0"/>
              <a:t>Allows </a:t>
            </a:r>
            <a:r>
              <a:rPr lang="en-US" dirty="0"/>
              <a:t>P</a:t>
            </a:r>
            <a:r>
              <a:rPr lang="en-US" dirty="0" smtClean="0"/>
              <a:t>roject </a:t>
            </a:r>
            <a:r>
              <a:rPr lang="en-US" dirty="0"/>
              <a:t>A</a:t>
            </a:r>
            <a:r>
              <a:rPr lang="en-US" dirty="0" smtClean="0"/>
              <a:t>dministrators to Better Manage Projects and to be Proactive </a:t>
            </a:r>
            <a:r>
              <a:rPr lang="en-US" dirty="0"/>
              <a:t>R</a:t>
            </a:r>
            <a:r>
              <a:rPr lang="en-US" dirty="0" smtClean="0"/>
              <a:t>ather </a:t>
            </a:r>
            <a:r>
              <a:rPr lang="en-US" dirty="0"/>
              <a:t>T</a:t>
            </a:r>
            <a:r>
              <a:rPr lang="en-US" dirty="0" smtClean="0"/>
              <a:t>han </a:t>
            </a:r>
            <a:r>
              <a:rPr lang="en-US" dirty="0"/>
              <a:t>R</a:t>
            </a:r>
            <a:r>
              <a:rPr lang="en-US" dirty="0" smtClean="0"/>
              <a:t>eactive.</a:t>
            </a:r>
          </a:p>
          <a:p>
            <a:pPr marL="457200" indent="-457200">
              <a:buFont typeface="Arial" panose="020B0604020202020204" pitchFamily="34" charset="0"/>
              <a:buChar char="•"/>
            </a:pPr>
            <a:endParaRPr lang="en-US" sz="2800" dirty="0" smtClean="0"/>
          </a:p>
          <a:p>
            <a:pPr marL="457200" indent="-457200">
              <a:buFont typeface="Arial" panose="020B0604020202020204" pitchFamily="34" charset="0"/>
              <a:buChar char="•"/>
            </a:pPr>
            <a:endParaRPr lang="en-US" sz="2800" dirty="0" smtClean="0"/>
          </a:p>
          <a:p>
            <a:pPr marL="457200" indent="-457200">
              <a:buFont typeface="Arial" panose="020B0604020202020204" pitchFamily="34" charset="0"/>
              <a:buChar char="•"/>
            </a:pPr>
            <a:endParaRPr lang="en-US" sz="2800" dirty="0" smtClean="0"/>
          </a:p>
        </p:txBody>
      </p:sp>
      <p:sp>
        <p:nvSpPr>
          <p:cNvPr id="8" name="TextBox 7"/>
          <p:cNvSpPr txBox="1"/>
          <p:nvPr/>
        </p:nvSpPr>
        <p:spPr>
          <a:xfrm>
            <a:off x="585943" y="2948331"/>
            <a:ext cx="8229599" cy="1569660"/>
          </a:xfrm>
          <a:prstGeom prst="rect">
            <a:avLst/>
          </a:prstGeom>
          <a:noFill/>
        </p:spPr>
        <p:txBody>
          <a:bodyPr wrap="square" rtlCol="0">
            <a:spAutoFit/>
          </a:bodyPr>
          <a:lstStyle/>
          <a:p>
            <a:pPr algn="ctr"/>
            <a:r>
              <a:rPr lang="en-US" sz="1600" b="1" dirty="0" smtClean="0">
                <a:solidFill>
                  <a:srgbClr val="000000"/>
                </a:solidFill>
              </a:rPr>
              <a:t>Award and Account Set-up and Expediting Team (AASET) </a:t>
            </a:r>
            <a:r>
              <a:rPr lang="en-US" sz="1600" dirty="0" smtClean="0">
                <a:solidFill>
                  <a:srgbClr val="000000"/>
                </a:solidFill>
              </a:rPr>
              <a:t>performs the role of intake of award documents from sponsors, sets up interim funding (when appropriate), and establishes sponsored projects and accounts in MAESTRO and FAMIS.  This includes issuing a summary of award regulations and requirements for each account to the researcher and departmental administrator.  AASET is also responsible for managing the sponsor tables in MAESTRO and data integrity of the award set-up.</a:t>
            </a:r>
            <a:endParaRPr lang="en-US" sz="1600" dirty="0">
              <a:solidFill>
                <a:srgbClr val="000000"/>
              </a:solidFill>
            </a:endParaRPr>
          </a:p>
        </p:txBody>
      </p:sp>
      <p:pic>
        <p:nvPicPr>
          <p:cNvPr id="2" name="Picture 1"/>
          <p:cNvPicPr>
            <a:picLocks noChangeAspect="1"/>
          </p:cNvPicPr>
          <p:nvPr/>
        </p:nvPicPr>
        <p:blipFill>
          <a:blip r:embed="rId2"/>
          <a:stretch>
            <a:fillRect/>
          </a:stretch>
        </p:blipFill>
        <p:spPr>
          <a:xfrm>
            <a:off x="1" y="1033670"/>
            <a:ext cx="9144000" cy="1813077"/>
          </a:xfrm>
          <a:prstGeom prst="rect">
            <a:avLst/>
          </a:prstGeom>
        </p:spPr>
      </p:pic>
    </p:spTree>
    <p:extLst>
      <p:ext uri="{BB962C8B-B14F-4D97-AF65-F5344CB8AC3E}">
        <p14:creationId xmlns:p14="http://schemas.microsoft.com/office/powerpoint/2010/main" val="40266338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 y="387339"/>
            <a:ext cx="9144000" cy="646331"/>
          </a:xfrm>
          <a:prstGeom prst="rect">
            <a:avLst/>
          </a:prstGeom>
          <a:solidFill>
            <a:srgbClr val="800000"/>
          </a:solidFill>
        </p:spPr>
        <p:txBody>
          <a:bodyPr wrap="square" rtlCol="0">
            <a:spAutoFit/>
          </a:bodyPr>
          <a:lstStyle/>
          <a:p>
            <a:pPr algn="ctr"/>
            <a:r>
              <a:rPr lang="en-US" sz="3600" dirty="0" smtClean="0">
                <a:solidFill>
                  <a:schemeClr val="bg1"/>
                </a:solidFill>
                <a:latin typeface="Arial Narrow" panose="020B0606020202030204" pitchFamily="34" charset="0"/>
              </a:rPr>
              <a:t>Data Integrity</a:t>
            </a:r>
            <a:endParaRPr lang="en-US" sz="3600" dirty="0">
              <a:solidFill>
                <a:schemeClr val="bg1"/>
              </a:solidFill>
              <a:latin typeface="Arial Narrow" panose="020B0606020202030204" pitchFamily="34" charset="0"/>
            </a:endParaRPr>
          </a:p>
        </p:txBody>
      </p:sp>
      <p:sp>
        <p:nvSpPr>
          <p:cNvPr id="8" name="TextBox 7"/>
          <p:cNvSpPr txBox="1"/>
          <p:nvPr/>
        </p:nvSpPr>
        <p:spPr>
          <a:xfrm>
            <a:off x="585943" y="2948331"/>
            <a:ext cx="8229599" cy="338554"/>
          </a:xfrm>
          <a:prstGeom prst="rect">
            <a:avLst/>
          </a:prstGeom>
          <a:noFill/>
        </p:spPr>
        <p:txBody>
          <a:bodyPr wrap="square" rtlCol="0">
            <a:spAutoFit/>
          </a:bodyPr>
          <a:lstStyle/>
          <a:p>
            <a:pPr algn="ctr"/>
            <a:r>
              <a:rPr lang="en-US" sz="1600" dirty="0" smtClean="0">
                <a:solidFill>
                  <a:srgbClr val="000000"/>
                </a:solidFill>
              </a:rPr>
              <a:t>AASET </a:t>
            </a:r>
            <a:endParaRPr lang="en-US" sz="1600" dirty="0">
              <a:solidFill>
                <a:srgbClr val="000000"/>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2395624898"/>
              </p:ext>
            </p:extLst>
          </p:nvPr>
        </p:nvGraphicFramePr>
        <p:xfrm>
          <a:off x="489226" y="1582615"/>
          <a:ext cx="8074482" cy="4564071"/>
        </p:xfrm>
        <a:graphic>
          <a:graphicData uri="http://schemas.openxmlformats.org/drawingml/2006/table">
            <a:tbl>
              <a:tblPr firstRow="1" bandRow="1">
                <a:tableStyleId>{5C22544A-7EE6-4342-B048-85BDC9FD1C3A}</a:tableStyleId>
              </a:tblPr>
              <a:tblGrid>
                <a:gridCol w="4037241"/>
                <a:gridCol w="4037241"/>
              </a:tblGrid>
              <a:tr h="125030">
                <a:tc>
                  <a:txBody>
                    <a:bodyPr/>
                    <a:lstStyle/>
                    <a:p>
                      <a:r>
                        <a:rPr lang="en-US" dirty="0" smtClean="0"/>
                        <a:t>Name</a:t>
                      </a:r>
                      <a:endParaRPr lang="en-US" dirty="0"/>
                    </a:p>
                  </a:txBody>
                  <a:tcPr/>
                </a:tc>
                <a:tc>
                  <a:txBody>
                    <a:bodyPr/>
                    <a:lstStyle/>
                    <a:p>
                      <a:r>
                        <a:rPr lang="en-US" dirty="0" smtClean="0"/>
                        <a:t>Role</a:t>
                      </a:r>
                      <a:endParaRPr lang="en-US" dirty="0"/>
                    </a:p>
                  </a:txBody>
                  <a:tcPr/>
                </a:tc>
              </a:tr>
              <a:tr h="344850">
                <a:tc>
                  <a:txBody>
                    <a:bodyPr/>
                    <a:lstStyle/>
                    <a:p>
                      <a:r>
                        <a:rPr lang="en-US" dirty="0" smtClean="0"/>
                        <a:t>Katherine </a:t>
                      </a:r>
                      <a:r>
                        <a:rPr lang="en-US" dirty="0" err="1" smtClean="0"/>
                        <a:t>Kissmann</a:t>
                      </a:r>
                      <a:endParaRPr lang="en-US" dirty="0"/>
                    </a:p>
                  </a:txBody>
                  <a:tcPr/>
                </a:tc>
                <a:tc>
                  <a:txBody>
                    <a:bodyPr/>
                    <a:lstStyle/>
                    <a:p>
                      <a:r>
                        <a:rPr lang="en-US" dirty="0" smtClean="0"/>
                        <a:t>Director</a:t>
                      </a:r>
                      <a:endParaRPr lang="en-US" dirty="0"/>
                    </a:p>
                  </a:txBody>
                  <a:tcPr/>
                </a:tc>
              </a:tr>
              <a:tr h="385199">
                <a:tc>
                  <a:txBody>
                    <a:bodyPr/>
                    <a:lstStyle/>
                    <a:p>
                      <a:r>
                        <a:rPr lang="en-US" dirty="0" smtClean="0"/>
                        <a:t>Joanie</a:t>
                      </a:r>
                      <a:r>
                        <a:rPr lang="en-US" baseline="0" dirty="0" smtClean="0"/>
                        <a:t> Birdwell</a:t>
                      </a:r>
                      <a:endParaRPr lang="en-US" dirty="0"/>
                    </a:p>
                  </a:txBody>
                  <a:tcPr/>
                </a:tc>
                <a:tc>
                  <a:txBody>
                    <a:bodyPr/>
                    <a:lstStyle/>
                    <a:p>
                      <a:r>
                        <a:rPr lang="en-US" dirty="0" smtClean="0"/>
                        <a:t>Award</a:t>
                      </a:r>
                      <a:r>
                        <a:rPr lang="en-US" baseline="0" dirty="0" smtClean="0"/>
                        <a:t> and Account Setup Administrator</a:t>
                      </a:r>
                      <a:endParaRPr lang="en-US" dirty="0"/>
                    </a:p>
                  </a:txBody>
                  <a:tcPr/>
                </a:tc>
              </a:tr>
              <a:tr h="385199">
                <a:tc>
                  <a:txBody>
                    <a:bodyPr/>
                    <a:lstStyle/>
                    <a:p>
                      <a:r>
                        <a:rPr lang="en-US" dirty="0" smtClean="0"/>
                        <a:t>Alice</a:t>
                      </a:r>
                      <a:r>
                        <a:rPr lang="en-US" baseline="0" dirty="0" smtClean="0"/>
                        <a:t> </a:t>
                      </a:r>
                      <a:r>
                        <a:rPr lang="en-US" baseline="0" dirty="0" err="1" smtClean="0"/>
                        <a:t>Conchola</a:t>
                      </a:r>
                      <a:endParaRPr lang="en-US" dirty="0"/>
                    </a:p>
                  </a:txBody>
                  <a:tcPr/>
                </a:tc>
                <a:tc>
                  <a:txBody>
                    <a:bodyPr/>
                    <a:lstStyle/>
                    <a:p>
                      <a:r>
                        <a:rPr lang="en-US" dirty="0" smtClean="0"/>
                        <a:t>Award and Account Setup</a:t>
                      </a:r>
                      <a:r>
                        <a:rPr lang="en-US" baseline="0" dirty="0" smtClean="0"/>
                        <a:t> Support</a:t>
                      </a:r>
                      <a:endParaRPr lang="en-US" dirty="0"/>
                    </a:p>
                  </a:txBody>
                  <a:tcPr/>
                </a:tc>
              </a:tr>
              <a:tr h="385199">
                <a:tc>
                  <a:txBody>
                    <a:bodyPr/>
                    <a:lstStyle/>
                    <a:p>
                      <a:r>
                        <a:rPr lang="en-US" dirty="0" smtClean="0"/>
                        <a:t>Greg Ganske</a:t>
                      </a:r>
                      <a:endParaRPr lang="en-US" dirty="0"/>
                    </a:p>
                  </a:txBody>
                  <a:tcPr/>
                </a:tc>
                <a:tc>
                  <a:txBody>
                    <a:bodyPr/>
                    <a:lstStyle/>
                    <a:p>
                      <a:r>
                        <a:rPr lang="en-US" dirty="0" smtClean="0"/>
                        <a:t>Award and</a:t>
                      </a:r>
                      <a:r>
                        <a:rPr lang="en-US" baseline="0" dirty="0" smtClean="0"/>
                        <a:t> Account Setup Administrator</a:t>
                      </a:r>
                      <a:endParaRPr lang="en-US" dirty="0"/>
                    </a:p>
                  </a:txBody>
                  <a:tcPr/>
                </a:tc>
              </a:tr>
              <a:tr h="385199">
                <a:tc>
                  <a:txBody>
                    <a:bodyPr/>
                    <a:lstStyle/>
                    <a:p>
                      <a:r>
                        <a:rPr lang="en-US" dirty="0" smtClean="0"/>
                        <a:t>Kelly Ganske</a:t>
                      </a:r>
                      <a:endParaRPr lang="en-US" dirty="0"/>
                    </a:p>
                  </a:txBody>
                  <a:tcPr/>
                </a:tc>
                <a:tc>
                  <a:txBody>
                    <a:bodyPr/>
                    <a:lstStyle/>
                    <a:p>
                      <a:r>
                        <a:rPr lang="en-US" dirty="0" smtClean="0"/>
                        <a:t>Award and Account Setup Administrator</a:t>
                      </a:r>
                      <a:endParaRPr lang="en-US" dirty="0"/>
                    </a:p>
                  </a:txBody>
                  <a:tcPr/>
                </a:tc>
              </a:tr>
              <a:tr h="359922">
                <a:tc>
                  <a:txBody>
                    <a:bodyPr/>
                    <a:lstStyle/>
                    <a:p>
                      <a:r>
                        <a:rPr lang="en-US" dirty="0" smtClean="0"/>
                        <a:t>Nancy</a:t>
                      </a:r>
                      <a:r>
                        <a:rPr lang="en-US" baseline="0" dirty="0" smtClean="0"/>
                        <a:t> </a:t>
                      </a:r>
                      <a:r>
                        <a:rPr lang="en-US" baseline="0" dirty="0" err="1" smtClean="0"/>
                        <a:t>Ginn</a:t>
                      </a:r>
                      <a:endParaRPr lang="en-US" dirty="0" smtClean="0"/>
                    </a:p>
                  </a:txBody>
                  <a:tcPr/>
                </a:tc>
                <a:tc>
                  <a:txBody>
                    <a:bodyPr/>
                    <a:lstStyle/>
                    <a:p>
                      <a:r>
                        <a:rPr lang="en-US" dirty="0" smtClean="0"/>
                        <a:t>Award and Account Setup</a:t>
                      </a:r>
                      <a:r>
                        <a:rPr lang="en-US" baseline="0" dirty="0" smtClean="0"/>
                        <a:t> Administrator </a:t>
                      </a:r>
                      <a:endParaRPr lang="en-US" dirty="0"/>
                    </a:p>
                  </a:txBody>
                  <a:tcPr/>
                </a:tc>
              </a:tr>
              <a:tr h="385199">
                <a:tc>
                  <a:txBody>
                    <a:bodyPr/>
                    <a:lstStyle/>
                    <a:p>
                      <a:r>
                        <a:rPr lang="en-US" dirty="0" smtClean="0"/>
                        <a:t>Elizabeth</a:t>
                      </a:r>
                      <a:r>
                        <a:rPr lang="en-US" baseline="0" dirty="0" smtClean="0"/>
                        <a:t> </a:t>
                      </a:r>
                      <a:r>
                        <a:rPr lang="en-US" baseline="0" dirty="0" err="1" smtClean="0"/>
                        <a:t>Grizzaffi</a:t>
                      </a:r>
                      <a:endParaRPr lang="en-US" dirty="0"/>
                    </a:p>
                  </a:txBody>
                  <a:tcPr/>
                </a:tc>
                <a:tc>
                  <a:txBody>
                    <a:bodyPr/>
                    <a:lstStyle/>
                    <a:p>
                      <a:r>
                        <a:rPr lang="en-US" dirty="0" smtClean="0"/>
                        <a:t>Award and Account Setup Support</a:t>
                      </a:r>
                      <a:endParaRPr lang="en-US" dirty="0"/>
                    </a:p>
                  </a:txBody>
                  <a:tcPr/>
                </a:tc>
              </a:tr>
              <a:tr h="385199">
                <a:tc>
                  <a:txBody>
                    <a:bodyPr/>
                    <a:lstStyle/>
                    <a:p>
                      <a:r>
                        <a:rPr lang="en-US" dirty="0" smtClean="0"/>
                        <a:t>Debra Hodge</a:t>
                      </a:r>
                      <a:endParaRPr lang="en-US" dirty="0"/>
                    </a:p>
                  </a:txBody>
                  <a:tcPr/>
                </a:tc>
                <a:tc>
                  <a:txBody>
                    <a:bodyPr/>
                    <a:lstStyle/>
                    <a:p>
                      <a:r>
                        <a:rPr lang="en-US" dirty="0" smtClean="0"/>
                        <a:t>Award and Account Setup Support</a:t>
                      </a:r>
                      <a:endParaRPr lang="en-US" dirty="0"/>
                    </a:p>
                  </a:txBody>
                  <a:tcPr/>
                </a:tc>
              </a:tr>
              <a:tr h="385199">
                <a:tc>
                  <a:txBody>
                    <a:bodyPr/>
                    <a:lstStyle/>
                    <a:p>
                      <a:r>
                        <a:rPr lang="en-US" dirty="0" smtClean="0"/>
                        <a:t>Sara Poremski</a:t>
                      </a:r>
                      <a:endParaRPr lang="en-US" dirty="0"/>
                    </a:p>
                  </a:txBody>
                  <a:tcPr/>
                </a:tc>
                <a:tc>
                  <a:txBody>
                    <a:bodyPr/>
                    <a:lstStyle/>
                    <a:p>
                      <a:r>
                        <a:rPr lang="en-US" dirty="0" smtClean="0"/>
                        <a:t>Award and Account Setup Administrator</a:t>
                      </a:r>
                      <a:endParaRPr lang="en-US" dirty="0"/>
                    </a:p>
                  </a:txBody>
                  <a:tcPr/>
                </a:tc>
              </a:tr>
              <a:tr h="385199">
                <a:tc>
                  <a:txBody>
                    <a:bodyPr/>
                    <a:lstStyle/>
                    <a:p>
                      <a:r>
                        <a:rPr lang="en-US" dirty="0" smtClean="0"/>
                        <a:t>Ginger Pierce</a:t>
                      </a:r>
                      <a:endParaRPr lang="en-US" dirty="0"/>
                    </a:p>
                  </a:txBody>
                  <a:tcPr/>
                </a:tc>
                <a:tc>
                  <a:txBody>
                    <a:bodyPr/>
                    <a:lstStyle/>
                    <a:p>
                      <a:r>
                        <a:rPr lang="en-US" dirty="0" smtClean="0"/>
                        <a:t>Award and Account Setup Administrator</a:t>
                      </a:r>
                      <a:endParaRPr lang="en-US" dirty="0"/>
                    </a:p>
                  </a:txBody>
                  <a:tcPr/>
                </a:tc>
              </a:tr>
              <a:tr h="385199">
                <a:tc>
                  <a:txBody>
                    <a:bodyPr/>
                    <a:lstStyle/>
                    <a:p>
                      <a:r>
                        <a:rPr lang="en-US" dirty="0" smtClean="0"/>
                        <a:t>Pauline </a:t>
                      </a:r>
                      <a:r>
                        <a:rPr lang="en-US" dirty="0" err="1" smtClean="0"/>
                        <a:t>Recek</a:t>
                      </a:r>
                      <a:endParaRPr lang="en-US" dirty="0"/>
                    </a:p>
                  </a:txBody>
                  <a:tcPr/>
                </a:tc>
                <a:tc>
                  <a:txBody>
                    <a:bodyPr/>
                    <a:lstStyle/>
                    <a:p>
                      <a:r>
                        <a:rPr lang="en-US" dirty="0" smtClean="0"/>
                        <a:t>Award and Account Setup</a:t>
                      </a:r>
                      <a:r>
                        <a:rPr lang="en-US" baseline="0" dirty="0" smtClean="0"/>
                        <a:t> Support</a:t>
                      </a:r>
                      <a:endParaRPr lang="en-US" dirty="0"/>
                    </a:p>
                  </a:txBody>
                  <a:tcPr/>
                </a:tc>
              </a:tr>
            </a:tbl>
          </a:graphicData>
        </a:graphic>
      </p:graphicFrame>
      <p:sp>
        <p:nvSpPr>
          <p:cNvPr id="6" name="TextBox 5"/>
          <p:cNvSpPr txBox="1"/>
          <p:nvPr/>
        </p:nvSpPr>
        <p:spPr>
          <a:xfrm>
            <a:off x="852854" y="1042406"/>
            <a:ext cx="7148146" cy="461665"/>
          </a:xfrm>
          <a:prstGeom prst="rect">
            <a:avLst/>
          </a:prstGeom>
          <a:noFill/>
        </p:spPr>
        <p:txBody>
          <a:bodyPr wrap="square" rtlCol="0">
            <a:spAutoFit/>
          </a:bodyPr>
          <a:lstStyle/>
          <a:p>
            <a:pPr algn="ctr"/>
            <a:r>
              <a:rPr lang="en-US" sz="2400" dirty="0" smtClean="0"/>
              <a:t>Introducing AASET Staff</a:t>
            </a:r>
            <a:endParaRPr lang="en-US" sz="2400" dirty="0"/>
          </a:p>
        </p:txBody>
      </p:sp>
    </p:spTree>
    <p:extLst>
      <p:ext uri="{BB962C8B-B14F-4D97-AF65-F5344CB8AC3E}">
        <p14:creationId xmlns:p14="http://schemas.microsoft.com/office/powerpoint/2010/main" val="19064205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 y="387339"/>
            <a:ext cx="9144000" cy="646331"/>
          </a:xfrm>
          <a:prstGeom prst="rect">
            <a:avLst/>
          </a:prstGeom>
          <a:solidFill>
            <a:srgbClr val="800000"/>
          </a:solidFill>
        </p:spPr>
        <p:txBody>
          <a:bodyPr wrap="square" rtlCol="0">
            <a:spAutoFit/>
          </a:bodyPr>
          <a:lstStyle/>
          <a:p>
            <a:pPr algn="ctr"/>
            <a:r>
              <a:rPr lang="en-US" sz="3600" dirty="0" smtClean="0">
                <a:solidFill>
                  <a:schemeClr val="bg1"/>
                </a:solidFill>
                <a:latin typeface="Arial Narrow" panose="020B0606020202030204" pitchFamily="34" charset="0"/>
              </a:rPr>
              <a:t>Impact to the Research Community</a:t>
            </a:r>
            <a:endParaRPr lang="en-US" sz="3600" dirty="0">
              <a:solidFill>
                <a:schemeClr val="bg1"/>
              </a:solidFill>
              <a:latin typeface="Arial Narrow" panose="020B0606020202030204" pitchFamily="34" charset="0"/>
            </a:endParaRPr>
          </a:p>
        </p:txBody>
      </p:sp>
      <p:sp>
        <p:nvSpPr>
          <p:cNvPr id="4" name="TextBox 3"/>
          <p:cNvSpPr txBox="1"/>
          <p:nvPr/>
        </p:nvSpPr>
        <p:spPr>
          <a:xfrm>
            <a:off x="1313049" y="3019502"/>
            <a:ext cx="8515350" cy="5186035"/>
          </a:xfrm>
          <a:prstGeom prst="rect">
            <a:avLst/>
          </a:prstGeom>
          <a:noFill/>
        </p:spPr>
        <p:txBody>
          <a:bodyPr wrap="square" rtlCol="0">
            <a:spAutoFit/>
          </a:bodyPr>
          <a:lstStyle/>
          <a:p>
            <a:pPr marL="457200" indent="-457200">
              <a:spcBef>
                <a:spcPts val="600"/>
              </a:spcBef>
              <a:spcAft>
                <a:spcPts val="600"/>
              </a:spcAft>
              <a:buFont typeface="Arial" panose="020B0604020202020204" pitchFamily="34" charset="0"/>
              <a:buChar char="•"/>
            </a:pPr>
            <a:r>
              <a:rPr lang="en-US" dirty="0"/>
              <a:t>I</a:t>
            </a:r>
            <a:r>
              <a:rPr lang="en-US" dirty="0" smtClean="0"/>
              <a:t>nvestment in Human </a:t>
            </a:r>
            <a:r>
              <a:rPr lang="en-US" dirty="0"/>
              <a:t>C</a:t>
            </a:r>
            <a:r>
              <a:rPr lang="en-US" dirty="0" smtClean="0"/>
              <a:t>apital </a:t>
            </a:r>
            <a:r>
              <a:rPr lang="en-US" dirty="0"/>
              <a:t>W</a:t>
            </a:r>
            <a:r>
              <a:rPr lang="en-US" dirty="0" smtClean="0"/>
              <a:t>hich Reduced </a:t>
            </a:r>
            <a:r>
              <a:rPr lang="en-US" dirty="0"/>
              <a:t>E</a:t>
            </a:r>
            <a:r>
              <a:rPr lang="en-US" dirty="0" smtClean="0"/>
              <a:t>mployee Turnover</a:t>
            </a:r>
          </a:p>
          <a:p>
            <a:pPr marL="457200" indent="-457200">
              <a:spcBef>
                <a:spcPts val="600"/>
              </a:spcBef>
              <a:spcAft>
                <a:spcPts val="600"/>
              </a:spcAft>
              <a:buFont typeface="Arial" panose="020B0604020202020204" pitchFamily="34" charset="0"/>
              <a:buChar char="•"/>
            </a:pPr>
            <a:r>
              <a:rPr lang="en-US" dirty="0" smtClean="0"/>
              <a:t>Better Customer Service</a:t>
            </a:r>
          </a:p>
          <a:p>
            <a:pPr marL="457200" indent="-457200">
              <a:spcBef>
                <a:spcPts val="600"/>
              </a:spcBef>
              <a:spcAft>
                <a:spcPts val="600"/>
              </a:spcAft>
              <a:buFont typeface="Arial" panose="020B0604020202020204" pitchFamily="34" charset="0"/>
              <a:buChar char="•"/>
            </a:pPr>
            <a:r>
              <a:rPr lang="en-US" dirty="0" smtClean="0"/>
              <a:t>Transparency for Leadership and Members</a:t>
            </a:r>
          </a:p>
          <a:p>
            <a:pPr marL="457200" indent="-457200">
              <a:spcBef>
                <a:spcPts val="600"/>
              </a:spcBef>
              <a:spcAft>
                <a:spcPts val="600"/>
              </a:spcAft>
              <a:buFont typeface="Arial" panose="020B0604020202020204" pitchFamily="34" charset="0"/>
              <a:buChar char="•"/>
            </a:pPr>
            <a:r>
              <a:rPr lang="en-US" dirty="0" smtClean="0"/>
              <a:t>Creating Metrics &amp; Reports</a:t>
            </a:r>
          </a:p>
          <a:p>
            <a:pPr marL="457200" indent="-457200">
              <a:spcBef>
                <a:spcPts val="600"/>
              </a:spcBef>
              <a:spcAft>
                <a:spcPts val="600"/>
              </a:spcAft>
              <a:buFont typeface="Arial" panose="020B0604020202020204" pitchFamily="34" charset="0"/>
              <a:buChar char="•"/>
            </a:pPr>
            <a:r>
              <a:rPr lang="en-US" dirty="0" smtClean="0"/>
              <a:t>New SRS Website</a:t>
            </a:r>
          </a:p>
          <a:p>
            <a:pPr marL="457200" indent="-457200">
              <a:spcBef>
                <a:spcPts val="600"/>
              </a:spcBef>
              <a:spcAft>
                <a:spcPts val="600"/>
              </a:spcAft>
              <a:buFont typeface="Arial" panose="020B0604020202020204" pitchFamily="34" charset="0"/>
              <a:buChar char="•"/>
            </a:pPr>
            <a:r>
              <a:rPr lang="en-US" dirty="0" smtClean="0"/>
              <a:t>Single Point of Contact </a:t>
            </a:r>
            <a:r>
              <a:rPr lang="en-US" dirty="0"/>
              <a:t>f</a:t>
            </a:r>
            <a:r>
              <a:rPr lang="en-US" dirty="0" smtClean="0"/>
              <a:t>or Post-Award Administration</a:t>
            </a:r>
            <a:endParaRPr lang="en-US" dirty="0"/>
          </a:p>
          <a:p>
            <a:pPr marL="457200" indent="-457200">
              <a:spcBef>
                <a:spcPts val="600"/>
              </a:spcBef>
              <a:spcAft>
                <a:spcPts val="600"/>
              </a:spcAft>
              <a:buFont typeface="Arial" panose="020B0604020202020204" pitchFamily="34" charset="0"/>
              <a:buChar char="•"/>
            </a:pPr>
            <a:r>
              <a:rPr lang="en-US" dirty="0" smtClean="0"/>
              <a:t>SRS </a:t>
            </a:r>
            <a:r>
              <a:rPr lang="en-US" dirty="0"/>
              <a:t>Administrators Maintaining Office Hours within the Member</a:t>
            </a:r>
            <a:endParaRPr lang="en-US" sz="2800" dirty="0"/>
          </a:p>
          <a:p>
            <a:pPr marL="457200" indent="-457200">
              <a:spcBef>
                <a:spcPts val="600"/>
              </a:spcBef>
              <a:spcAft>
                <a:spcPts val="600"/>
              </a:spcAft>
              <a:buFont typeface="Arial" panose="020B0604020202020204" pitchFamily="34" charset="0"/>
              <a:buChar char="•"/>
            </a:pPr>
            <a:r>
              <a:rPr lang="en-US" dirty="0" smtClean="0"/>
              <a:t>Outreach to Campus </a:t>
            </a:r>
            <a:r>
              <a:rPr lang="en-US" dirty="0"/>
              <a:t>R</a:t>
            </a:r>
            <a:r>
              <a:rPr lang="en-US" dirty="0" smtClean="0"/>
              <a:t>esearch Community </a:t>
            </a:r>
          </a:p>
          <a:p>
            <a:pPr marL="457200" indent="-457200">
              <a:spcBef>
                <a:spcPts val="600"/>
              </a:spcBef>
              <a:spcAft>
                <a:spcPts val="600"/>
              </a:spcAft>
              <a:buFont typeface="Arial" panose="020B0604020202020204" pitchFamily="34" charset="0"/>
              <a:buChar char="•"/>
            </a:pPr>
            <a:endParaRPr lang="en-US" dirty="0" smtClean="0"/>
          </a:p>
          <a:p>
            <a:pPr marL="457200" indent="-457200">
              <a:buFont typeface="Arial" panose="020B0604020202020204" pitchFamily="34" charset="0"/>
              <a:buChar char="•"/>
            </a:pPr>
            <a:endParaRPr lang="en-US" sz="2800" dirty="0" smtClean="0"/>
          </a:p>
          <a:p>
            <a:pPr marL="457200" indent="-457200">
              <a:buFont typeface="Arial" panose="020B0604020202020204" pitchFamily="34" charset="0"/>
              <a:buChar char="•"/>
            </a:pPr>
            <a:endParaRPr lang="en-US" sz="2800" dirty="0" smtClean="0"/>
          </a:p>
          <a:p>
            <a:pPr marL="457200" indent="-457200">
              <a:buFont typeface="Arial" panose="020B0604020202020204" pitchFamily="34" charset="0"/>
              <a:buChar char="•"/>
            </a:pPr>
            <a:endParaRPr lang="en-US" sz="2800" dirty="0" smtClean="0"/>
          </a:p>
        </p:txBody>
      </p:sp>
      <p:pic>
        <p:nvPicPr>
          <p:cNvPr id="2" name="Picture 1"/>
          <p:cNvPicPr>
            <a:picLocks noChangeAspect="1"/>
          </p:cNvPicPr>
          <p:nvPr/>
        </p:nvPicPr>
        <p:blipFill>
          <a:blip r:embed="rId3"/>
          <a:stretch>
            <a:fillRect/>
          </a:stretch>
        </p:blipFill>
        <p:spPr>
          <a:xfrm>
            <a:off x="6748312" y="1033671"/>
            <a:ext cx="2395687" cy="1786530"/>
          </a:xfrm>
          <a:prstGeom prst="rect">
            <a:avLst/>
          </a:prstGeom>
        </p:spPr>
      </p:pic>
      <p:pic>
        <p:nvPicPr>
          <p:cNvPr id="7" name="Picture 6"/>
          <p:cNvPicPr>
            <a:picLocks noChangeAspect="1"/>
          </p:cNvPicPr>
          <p:nvPr/>
        </p:nvPicPr>
        <p:blipFill>
          <a:blip r:embed="rId3"/>
          <a:stretch>
            <a:fillRect/>
          </a:stretch>
        </p:blipFill>
        <p:spPr>
          <a:xfrm>
            <a:off x="4572001" y="1033669"/>
            <a:ext cx="2358190" cy="1786532"/>
          </a:xfrm>
          <a:prstGeom prst="rect">
            <a:avLst/>
          </a:prstGeom>
        </p:spPr>
      </p:pic>
      <p:pic>
        <p:nvPicPr>
          <p:cNvPr id="8" name="Picture 7"/>
          <p:cNvPicPr>
            <a:picLocks noChangeAspect="1"/>
          </p:cNvPicPr>
          <p:nvPr/>
        </p:nvPicPr>
        <p:blipFill>
          <a:blip r:embed="rId3"/>
          <a:stretch>
            <a:fillRect/>
          </a:stretch>
        </p:blipFill>
        <p:spPr>
          <a:xfrm>
            <a:off x="2283194" y="1033671"/>
            <a:ext cx="2358190" cy="1786530"/>
          </a:xfrm>
          <a:prstGeom prst="rect">
            <a:avLst/>
          </a:prstGeom>
        </p:spPr>
      </p:pic>
      <p:pic>
        <p:nvPicPr>
          <p:cNvPr id="9" name="Picture 8"/>
          <p:cNvPicPr>
            <a:picLocks noChangeAspect="1"/>
          </p:cNvPicPr>
          <p:nvPr/>
        </p:nvPicPr>
        <p:blipFill>
          <a:blip r:embed="rId3"/>
          <a:stretch>
            <a:fillRect/>
          </a:stretch>
        </p:blipFill>
        <p:spPr>
          <a:xfrm>
            <a:off x="1" y="1033668"/>
            <a:ext cx="2358190" cy="1786533"/>
          </a:xfrm>
          <a:prstGeom prst="rect">
            <a:avLst/>
          </a:prstGeom>
        </p:spPr>
      </p:pic>
    </p:spTree>
    <p:extLst>
      <p:ext uri="{BB962C8B-B14F-4D97-AF65-F5344CB8AC3E}">
        <p14:creationId xmlns:p14="http://schemas.microsoft.com/office/powerpoint/2010/main" val="2018403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 y="387339"/>
            <a:ext cx="9144000" cy="646331"/>
          </a:xfrm>
          <a:prstGeom prst="rect">
            <a:avLst/>
          </a:prstGeom>
          <a:solidFill>
            <a:srgbClr val="800000"/>
          </a:solidFill>
        </p:spPr>
        <p:txBody>
          <a:bodyPr wrap="square" rtlCol="0">
            <a:spAutoFit/>
          </a:bodyPr>
          <a:lstStyle/>
          <a:p>
            <a:pPr algn="ctr"/>
            <a:r>
              <a:rPr lang="en-US" sz="3600" dirty="0" smtClean="0">
                <a:solidFill>
                  <a:schemeClr val="bg1"/>
                </a:solidFill>
                <a:latin typeface="Arial Narrow" panose="020B0606020202030204" pitchFamily="34" charset="0"/>
              </a:rPr>
              <a:t>Texas A&amp;M Sponsored Research Services</a:t>
            </a:r>
            <a:endParaRPr lang="en-US" sz="3600" dirty="0">
              <a:solidFill>
                <a:schemeClr val="bg1"/>
              </a:solidFill>
              <a:latin typeface="Arial Narrow" panose="020B0606020202030204" pitchFamily="34" charset="0"/>
            </a:endParaRPr>
          </a:p>
        </p:txBody>
      </p:sp>
      <p:pic>
        <p:nvPicPr>
          <p:cNvPr id="11" name="Picture 10"/>
          <p:cNvPicPr>
            <a:picLocks noChangeAspect="1"/>
          </p:cNvPicPr>
          <p:nvPr/>
        </p:nvPicPr>
        <p:blipFill>
          <a:blip r:embed="rId2"/>
          <a:stretch>
            <a:fillRect/>
          </a:stretch>
        </p:blipFill>
        <p:spPr>
          <a:xfrm>
            <a:off x="0" y="1033670"/>
            <a:ext cx="9144000" cy="5039871"/>
          </a:xfrm>
          <a:prstGeom prst="rect">
            <a:avLst/>
          </a:prstGeom>
        </p:spPr>
      </p:pic>
      <p:sp>
        <p:nvSpPr>
          <p:cNvPr id="13" name="TextBox 12"/>
          <p:cNvSpPr txBox="1"/>
          <p:nvPr/>
        </p:nvSpPr>
        <p:spPr>
          <a:xfrm>
            <a:off x="4494998" y="1272023"/>
            <a:ext cx="4572662" cy="2031325"/>
          </a:xfrm>
          <a:prstGeom prst="rect">
            <a:avLst/>
          </a:prstGeom>
          <a:noFill/>
        </p:spPr>
        <p:txBody>
          <a:bodyPr wrap="none" rtlCol="0">
            <a:spAutoFit/>
          </a:bodyPr>
          <a:lstStyle/>
          <a:p>
            <a:pPr algn="ctr"/>
            <a:r>
              <a:rPr lang="en-US" dirty="0">
                <a:solidFill>
                  <a:schemeClr val="bg1"/>
                </a:solidFill>
              </a:rPr>
              <a:t>Texas A&amp;M Sponsored Research Services (SRS) </a:t>
            </a:r>
          </a:p>
          <a:p>
            <a:pPr algn="ctr"/>
            <a:r>
              <a:rPr lang="en-US" dirty="0">
                <a:solidFill>
                  <a:schemeClr val="bg1"/>
                </a:solidFill>
              </a:rPr>
              <a:t>is a consortium  of </a:t>
            </a:r>
          </a:p>
          <a:p>
            <a:pPr algn="ctr"/>
            <a:r>
              <a:rPr lang="en-US" dirty="0">
                <a:solidFill>
                  <a:schemeClr val="bg1"/>
                </a:solidFill>
              </a:rPr>
              <a:t>The Texas A&amp;M University System members</a:t>
            </a:r>
          </a:p>
          <a:p>
            <a:pPr algn="ctr"/>
            <a:r>
              <a:rPr lang="en-US" dirty="0">
                <a:solidFill>
                  <a:schemeClr val="bg1"/>
                </a:solidFill>
              </a:rPr>
              <a:t> who bring together expertise in</a:t>
            </a:r>
          </a:p>
          <a:p>
            <a:pPr algn="ctr"/>
            <a:r>
              <a:rPr lang="en-US" dirty="0">
                <a:solidFill>
                  <a:schemeClr val="bg1"/>
                </a:solidFill>
              </a:rPr>
              <a:t> research administration to enhance</a:t>
            </a:r>
          </a:p>
          <a:p>
            <a:pPr algn="ctr"/>
            <a:r>
              <a:rPr lang="en-US" dirty="0">
                <a:solidFill>
                  <a:schemeClr val="bg1"/>
                </a:solidFill>
              </a:rPr>
              <a:t> the research mission.</a:t>
            </a:r>
          </a:p>
          <a:p>
            <a:endParaRPr lang="en-US" dirty="0"/>
          </a:p>
        </p:txBody>
      </p:sp>
    </p:spTree>
    <p:extLst>
      <p:ext uri="{BB962C8B-B14F-4D97-AF65-F5344CB8AC3E}">
        <p14:creationId xmlns:p14="http://schemas.microsoft.com/office/powerpoint/2010/main" val="40438538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9625" y="506046"/>
            <a:ext cx="9144000" cy="646331"/>
          </a:xfrm>
          <a:prstGeom prst="rect">
            <a:avLst/>
          </a:prstGeom>
          <a:solidFill>
            <a:srgbClr val="800000"/>
          </a:solidFill>
        </p:spPr>
        <p:txBody>
          <a:bodyPr wrap="square" rtlCol="0">
            <a:spAutoFit/>
          </a:bodyPr>
          <a:lstStyle/>
          <a:p>
            <a:pPr algn="ctr"/>
            <a:r>
              <a:rPr lang="en-US" sz="3600" dirty="0" smtClean="0">
                <a:solidFill>
                  <a:schemeClr val="bg1"/>
                </a:solidFill>
                <a:latin typeface="Arial Narrow" panose="020B0606020202030204" pitchFamily="34" charset="0"/>
              </a:rPr>
              <a:t>How Can We Help You</a:t>
            </a:r>
            <a:endParaRPr lang="en-US" sz="3600" dirty="0">
              <a:solidFill>
                <a:schemeClr val="bg1"/>
              </a:solidFill>
              <a:latin typeface="Arial Narrow" panose="020B0606020202030204" pitchFamily="34" charset="0"/>
            </a:endParaRPr>
          </a:p>
        </p:txBody>
      </p:sp>
      <p:pic>
        <p:nvPicPr>
          <p:cNvPr id="2" name="Picture 1"/>
          <p:cNvPicPr>
            <a:picLocks noChangeAspect="1"/>
          </p:cNvPicPr>
          <p:nvPr/>
        </p:nvPicPr>
        <p:blipFill>
          <a:blip r:embed="rId2"/>
          <a:stretch>
            <a:fillRect/>
          </a:stretch>
        </p:blipFill>
        <p:spPr>
          <a:xfrm>
            <a:off x="0" y="1152378"/>
            <a:ext cx="9144000" cy="3833508"/>
          </a:xfrm>
          <a:prstGeom prst="rect">
            <a:avLst/>
          </a:prstGeom>
        </p:spPr>
      </p:pic>
      <p:pic>
        <p:nvPicPr>
          <p:cNvPr id="3" name="Picture 2"/>
          <p:cNvPicPr>
            <a:picLocks noChangeAspect="1"/>
          </p:cNvPicPr>
          <p:nvPr/>
        </p:nvPicPr>
        <p:blipFill>
          <a:blip r:embed="rId3"/>
          <a:stretch>
            <a:fillRect/>
          </a:stretch>
        </p:blipFill>
        <p:spPr>
          <a:xfrm>
            <a:off x="7863840" y="4456497"/>
            <a:ext cx="1289785" cy="695673"/>
          </a:xfrm>
          <a:prstGeom prst="rect">
            <a:avLst/>
          </a:prstGeom>
        </p:spPr>
      </p:pic>
      <p:sp>
        <p:nvSpPr>
          <p:cNvPr id="4" name="TextBox 3"/>
          <p:cNvSpPr txBox="1"/>
          <p:nvPr/>
        </p:nvSpPr>
        <p:spPr>
          <a:xfrm>
            <a:off x="3396037" y="5226518"/>
            <a:ext cx="2351926" cy="584775"/>
          </a:xfrm>
          <a:prstGeom prst="rect">
            <a:avLst/>
          </a:prstGeom>
          <a:noFill/>
        </p:spPr>
        <p:txBody>
          <a:bodyPr wrap="none" rtlCol="0">
            <a:spAutoFit/>
          </a:bodyPr>
          <a:lstStyle/>
          <a:p>
            <a:r>
              <a:rPr lang="en-US" sz="3200" dirty="0">
                <a:solidFill>
                  <a:schemeClr val="accent1"/>
                </a:solidFill>
              </a:rPr>
              <a:t>s</a:t>
            </a:r>
            <a:r>
              <a:rPr lang="en-US" sz="3200" dirty="0" smtClean="0">
                <a:solidFill>
                  <a:schemeClr val="accent1"/>
                </a:solidFill>
              </a:rPr>
              <a:t>rs.tamu.edu</a:t>
            </a:r>
            <a:endParaRPr lang="en-US" sz="3200" dirty="0">
              <a:solidFill>
                <a:schemeClr val="accent1"/>
              </a:solidFill>
            </a:endParaRPr>
          </a:p>
        </p:txBody>
      </p:sp>
    </p:spTree>
    <p:extLst>
      <p:ext uri="{BB962C8B-B14F-4D97-AF65-F5344CB8AC3E}">
        <p14:creationId xmlns:p14="http://schemas.microsoft.com/office/powerpoint/2010/main" val="230131979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 y="387339"/>
            <a:ext cx="9144000" cy="646331"/>
          </a:xfrm>
          <a:prstGeom prst="rect">
            <a:avLst/>
          </a:prstGeom>
          <a:solidFill>
            <a:srgbClr val="800000"/>
          </a:solidFill>
        </p:spPr>
        <p:txBody>
          <a:bodyPr wrap="square" rtlCol="0">
            <a:spAutoFit/>
          </a:bodyPr>
          <a:lstStyle/>
          <a:p>
            <a:pPr algn="ctr"/>
            <a:r>
              <a:rPr lang="en-US" sz="3600" dirty="0">
                <a:solidFill>
                  <a:schemeClr val="bg1"/>
                </a:solidFill>
                <a:latin typeface="Arial Narrow" panose="020B0606020202030204" pitchFamily="34" charset="0"/>
              </a:rPr>
              <a:t>E</a:t>
            </a:r>
            <a:r>
              <a:rPr lang="en-US" sz="3600" dirty="0" smtClean="0">
                <a:solidFill>
                  <a:schemeClr val="bg1"/>
                </a:solidFill>
                <a:latin typeface="Arial Narrow" panose="020B0606020202030204" pitchFamily="34" charset="0"/>
              </a:rPr>
              <a:t>RA System Search</a:t>
            </a:r>
            <a:endParaRPr lang="en-US" sz="3600" dirty="0">
              <a:solidFill>
                <a:schemeClr val="bg1"/>
              </a:solidFill>
              <a:latin typeface="Arial Narrow" panose="020B0606020202030204" pitchFamily="34" charset="0"/>
            </a:endParaRPr>
          </a:p>
        </p:txBody>
      </p:sp>
      <p:sp>
        <p:nvSpPr>
          <p:cNvPr id="4" name="TextBox 3"/>
          <p:cNvSpPr txBox="1"/>
          <p:nvPr/>
        </p:nvSpPr>
        <p:spPr>
          <a:xfrm>
            <a:off x="136281" y="2804229"/>
            <a:ext cx="8871438" cy="3185487"/>
          </a:xfrm>
          <a:prstGeom prst="rect">
            <a:avLst/>
          </a:prstGeom>
          <a:noFill/>
        </p:spPr>
        <p:txBody>
          <a:bodyPr wrap="square" rtlCol="0">
            <a:spAutoFit/>
          </a:bodyPr>
          <a:lstStyle/>
          <a:p>
            <a:pPr>
              <a:spcBef>
                <a:spcPts val="600"/>
              </a:spcBef>
              <a:spcAft>
                <a:spcPts val="600"/>
              </a:spcAft>
            </a:pPr>
            <a:r>
              <a:rPr lang="en-US" sz="2000" dirty="0" smtClean="0"/>
              <a:t>Spring 2017 a Task Force Was Assigned to </a:t>
            </a:r>
            <a:r>
              <a:rPr lang="en-US" sz="2000" dirty="0" smtClean="0"/>
              <a:t>Explore the options for a </a:t>
            </a:r>
            <a:r>
              <a:rPr lang="en-US" sz="2000" dirty="0" smtClean="0"/>
              <a:t>New Pre-award </a:t>
            </a:r>
            <a:r>
              <a:rPr lang="en-US" sz="2000" dirty="0" smtClean="0"/>
              <a:t>Electronic </a:t>
            </a:r>
            <a:r>
              <a:rPr lang="en-US" sz="2000" dirty="0"/>
              <a:t>R</a:t>
            </a:r>
            <a:r>
              <a:rPr lang="en-US" sz="2000" dirty="0" smtClean="0"/>
              <a:t>esearch </a:t>
            </a:r>
            <a:r>
              <a:rPr lang="en-US" sz="2000" dirty="0"/>
              <a:t>A</a:t>
            </a:r>
            <a:r>
              <a:rPr lang="en-US" sz="2000" dirty="0" smtClean="0"/>
              <a:t>dministration (</a:t>
            </a:r>
            <a:r>
              <a:rPr lang="en-US" sz="2000" dirty="0" err="1" smtClean="0"/>
              <a:t>eRA</a:t>
            </a:r>
            <a:r>
              <a:rPr lang="en-US" sz="2000" dirty="0" smtClean="0"/>
              <a:t>) System </a:t>
            </a:r>
          </a:p>
          <a:p>
            <a:pPr>
              <a:spcBef>
                <a:spcPts val="600"/>
              </a:spcBef>
              <a:spcAft>
                <a:spcPts val="600"/>
              </a:spcAft>
            </a:pPr>
            <a:r>
              <a:rPr lang="en-US" sz="2000" dirty="0"/>
              <a:t>C</a:t>
            </a:r>
            <a:r>
              <a:rPr lang="en-US" sz="2000" dirty="0" smtClean="0"/>
              <a:t>o-Chaired by Dr. Ulisses Braga Neto and Dr. Matt Sheldon  </a:t>
            </a:r>
          </a:p>
          <a:p>
            <a:r>
              <a:rPr lang="en-US" dirty="0" smtClean="0"/>
              <a:t>Viewed Three ERA Systems:</a:t>
            </a:r>
          </a:p>
          <a:p>
            <a:endParaRPr lang="en-US" dirty="0" smtClean="0"/>
          </a:p>
          <a:p>
            <a:pPr marL="914400" lvl="1" indent="-457200">
              <a:buFont typeface="Arial" panose="020B0604020202020204" pitchFamily="34" charset="0"/>
              <a:buChar char="•"/>
            </a:pPr>
            <a:r>
              <a:rPr lang="en-US" dirty="0" smtClean="0"/>
              <a:t>Click </a:t>
            </a:r>
            <a:r>
              <a:rPr lang="en-US" dirty="0"/>
              <a:t>	</a:t>
            </a:r>
            <a:r>
              <a:rPr lang="en-US" dirty="0" smtClean="0"/>
              <a:t>				Open </a:t>
            </a:r>
            <a:r>
              <a:rPr lang="en-US" dirty="0"/>
              <a:t>L</a:t>
            </a:r>
            <a:r>
              <a:rPr lang="en-US" dirty="0" smtClean="0"/>
              <a:t>ab May 26, 2017</a:t>
            </a:r>
          </a:p>
          <a:p>
            <a:pPr marL="914400" lvl="1" indent="-457200">
              <a:buFont typeface="Arial" panose="020B0604020202020204" pitchFamily="34" charset="0"/>
              <a:buChar char="•"/>
            </a:pPr>
            <a:r>
              <a:rPr lang="en-US" dirty="0" smtClean="0"/>
              <a:t>Kuali</a:t>
            </a:r>
            <a:r>
              <a:rPr lang="en-US" dirty="0"/>
              <a:t> </a:t>
            </a:r>
            <a:r>
              <a:rPr lang="en-US" dirty="0" smtClean="0"/>
              <a:t>Co. </a:t>
            </a:r>
            <a:r>
              <a:rPr lang="en-US" dirty="0"/>
              <a:t>	</a:t>
            </a:r>
            <a:r>
              <a:rPr lang="en-US" dirty="0" smtClean="0"/>
              <a:t>				Open </a:t>
            </a:r>
            <a:r>
              <a:rPr lang="en-US" dirty="0"/>
              <a:t>L</a:t>
            </a:r>
            <a:r>
              <a:rPr lang="en-US" dirty="0" smtClean="0"/>
              <a:t>ab July 28, 2017</a:t>
            </a:r>
          </a:p>
          <a:p>
            <a:pPr marL="914400" lvl="1" indent="-457200">
              <a:buFont typeface="Arial" panose="020B0604020202020204" pitchFamily="34" charset="0"/>
              <a:buChar char="•"/>
            </a:pPr>
            <a:r>
              <a:rPr lang="en-US" dirty="0" smtClean="0"/>
              <a:t>Streamlyne </a:t>
            </a:r>
            <a:r>
              <a:rPr lang="en-US" dirty="0"/>
              <a:t>	</a:t>
            </a:r>
            <a:r>
              <a:rPr lang="en-US" dirty="0" smtClean="0"/>
              <a:t>			Open </a:t>
            </a:r>
            <a:r>
              <a:rPr lang="en-US" dirty="0"/>
              <a:t>L</a:t>
            </a:r>
            <a:r>
              <a:rPr lang="en-US" dirty="0" smtClean="0"/>
              <a:t>ab August 22, 2017</a:t>
            </a:r>
          </a:p>
          <a:p>
            <a:pPr marL="914400" lvl="1" indent="-457200">
              <a:buFont typeface="Arial" panose="020B0604020202020204" pitchFamily="34" charset="0"/>
              <a:buChar char="•"/>
            </a:pPr>
            <a:endParaRPr lang="en-US" dirty="0" smtClean="0"/>
          </a:p>
          <a:p>
            <a:pPr lvl="1"/>
            <a:r>
              <a:rPr lang="en-US" dirty="0" smtClean="0"/>
              <a:t>The timeline for standing up a new ERA system is two years at a minimum</a:t>
            </a:r>
          </a:p>
        </p:txBody>
      </p:sp>
      <p:pic>
        <p:nvPicPr>
          <p:cNvPr id="2" name="Picture 1"/>
          <p:cNvPicPr>
            <a:picLocks noChangeAspect="1"/>
          </p:cNvPicPr>
          <p:nvPr/>
        </p:nvPicPr>
        <p:blipFill>
          <a:blip r:embed="rId2"/>
          <a:stretch>
            <a:fillRect/>
          </a:stretch>
        </p:blipFill>
        <p:spPr>
          <a:xfrm>
            <a:off x="1" y="1033670"/>
            <a:ext cx="9143999" cy="1632528"/>
          </a:xfrm>
          <a:prstGeom prst="rect">
            <a:avLst/>
          </a:prstGeom>
        </p:spPr>
      </p:pic>
    </p:spTree>
    <p:extLst>
      <p:ext uri="{BB962C8B-B14F-4D97-AF65-F5344CB8AC3E}">
        <p14:creationId xmlns:p14="http://schemas.microsoft.com/office/powerpoint/2010/main" val="128355828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 y="423513"/>
            <a:ext cx="9144000" cy="646331"/>
          </a:xfrm>
          <a:prstGeom prst="rect">
            <a:avLst/>
          </a:prstGeom>
          <a:solidFill>
            <a:srgbClr val="800000"/>
          </a:solidFill>
        </p:spPr>
        <p:txBody>
          <a:bodyPr wrap="square" rtlCol="0">
            <a:spAutoFit/>
          </a:bodyPr>
          <a:lstStyle/>
          <a:p>
            <a:pPr algn="ctr"/>
            <a:r>
              <a:rPr lang="en-US" sz="3600" dirty="0">
                <a:solidFill>
                  <a:schemeClr val="bg1"/>
                </a:solidFill>
                <a:latin typeface="Arial Narrow" panose="020B0606020202030204" pitchFamily="34" charset="0"/>
              </a:rPr>
              <a:t>E</a:t>
            </a:r>
            <a:r>
              <a:rPr lang="en-US" sz="3600" dirty="0" smtClean="0">
                <a:solidFill>
                  <a:schemeClr val="bg1"/>
                </a:solidFill>
                <a:latin typeface="Arial Narrow" panose="020B0606020202030204" pitchFamily="34" charset="0"/>
              </a:rPr>
              <a:t>RA System</a:t>
            </a:r>
            <a:endParaRPr lang="en-US" sz="3600" dirty="0">
              <a:solidFill>
                <a:schemeClr val="bg1"/>
              </a:solidFill>
              <a:latin typeface="Arial Narrow" panose="020B0606020202030204" pitchFamily="34" charset="0"/>
            </a:endParaRPr>
          </a:p>
        </p:txBody>
      </p:sp>
      <p:pic>
        <p:nvPicPr>
          <p:cNvPr id="4" name="Picture 3"/>
          <p:cNvPicPr>
            <a:picLocks noChangeAspect="1"/>
          </p:cNvPicPr>
          <p:nvPr/>
        </p:nvPicPr>
        <p:blipFill>
          <a:blip r:embed="rId2"/>
          <a:stretch>
            <a:fillRect/>
          </a:stretch>
        </p:blipFill>
        <p:spPr>
          <a:xfrm>
            <a:off x="2820202" y="1069845"/>
            <a:ext cx="3580597" cy="2934266"/>
          </a:xfrm>
          <a:prstGeom prst="rect">
            <a:avLst/>
          </a:prstGeom>
        </p:spPr>
      </p:pic>
      <p:sp>
        <p:nvSpPr>
          <p:cNvPr id="6" name="TextBox 5"/>
          <p:cNvSpPr txBox="1"/>
          <p:nvPr/>
        </p:nvSpPr>
        <p:spPr>
          <a:xfrm>
            <a:off x="192509" y="4283325"/>
            <a:ext cx="8706048" cy="1323439"/>
          </a:xfrm>
          <a:prstGeom prst="rect">
            <a:avLst/>
          </a:prstGeom>
          <a:noFill/>
        </p:spPr>
        <p:txBody>
          <a:bodyPr wrap="square" rtlCol="0">
            <a:spAutoFit/>
          </a:bodyPr>
          <a:lstStyle/>
          <a:p>
            <a:pPr algn="ctr"/>
            <a:r>
              <a:rPr lang="en-US" sz="1600" dirty="0" smtClean="0">
                <a:solidFill>
                  <a:srgbClr val="000000"/>
                </a:solidFill>
              </a:rPr>
              <a:t>The </a:t>
            </a:r>
            <a:r>
              <a:rPr lang="en-US" sz="1600" dirty="0">
                <a:solidFill>
                  <a:srgbClr val="000000"/>
                </a:solidFill>
              </a:rPr>
              <a:t>e</a:t>
            </a:r>
            <a:r>
              <a:rPr lang="en-US" sz="1600" dirty="0" smtClean="0">
                <a:solidFill>
                  <a:srgbClr val="000000"/>
                </a:solidFill>
              </a:rPr>
              <a:t>lectronic research administration (ERA) System is tasked with developing, implementing,</a:t>
            </a:r>
          </a:p>
          <a:p>
            <a:pPr algn="ctr"/>
            <a:r>
              <a:rPr lang="en-US" sz="1600" dirty="0" smtClean="0">
                <a:solidFill>
                  <a:srgbClr val="000000"/>
                </a:solidFill>
              </a:rPr>
              <a:t> and maintaining  the enterprise information system named MAESTRO.  MAESTRO supports researchers  and research administration across the A&amp;M System.  Through various models MAESTRO provides transparency to users so that they may review and approve their proposals prior to submission to the sponsor, check the  status of contracts in negotiation, and view post-award information.  </a:t>
            </a:r>
            <a:endParaRPr lang="en-US" sz="1600" dirty="0">
              <a:solidFill>
                <a:srgbClr val="000000"/>
              </a:solidFill>
            </a:endParaRPr>
          </a:p>
        </p:txBody>
      </p:sp>
      <p:pic>
        <p:nvPicPr>
          <p:cNvPr id="7" name="Content Placeholder 5" descr="22310826515_b9ecdc54d2_z.jpg"/>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a:stretch/>
        </p:blipFill>
        <p:spPr>
          <a:xfrm>
            <a:off x="6400800" y="1069843"/>
            <a:ext cx="2743200" cy="2934268"/>
          </a:xfrm>
        </p:spPr>
      </p:pic>
      <p:pic>
        <p:nvPicPr>
          <p:cNvPr id="9" name="Content Placeholder 4" descr="22024293455_07ede678b7_z.jpg"/>
          <p:cNvPicPr>
            <a:picLocks noGrp="1" noChangeAspect="1"/>
          </p:cNvPicPr>
          <p:nvPr>
            <p:ph sz="half" idx="2"/>
          </p:nvPr>
        </p:nvPicPr>
        <p:blipFill rotWithShape="1">
          <a:blip r:embed="rId4" cstate="screen">
            <a:extLst>
              <a:ext uri="{28A0092B-C50C-407E-A947-70E740481C1C}">
                <a14:useLocalDpi xmlns:a14="http://schemas.microsoft.com/office/drawing/2010/main"/>
              </a:ext>
            </a:extLst>
          </a:blip>
          <a:srcRect/>
          <a:stretch/>
        </p:blipFill>
        <p:spPr>
          <a:xfrm>
            <a:off x="0" y="1069844"/>
            <a:ext cx="2820201" cy="2934266"/>
          </a:xfrm>
        </p:spPr>
      </p:pic>
      <p:sp>
        <p:nvSpPr>
          <p:cNvPr id="10" name="TextBox 9"/>
          <p:cNvSpPr txBox="1"/>
          <p:nvPr/>
        </p:nvSpPr>
        <p:spPr>
          <a:xfrm>
            <a:off x="192508" y="5690599"/>
            <a:ext cx="8515350" cy="830997"/>
          </a:xfrm>
          <a:prstGeom prst="rect">
            <a:avLst/>
          </a:prstGeom>
          <a:noFill/>
        </p:spPr>
        <p:txBody>
          <a:bodyPr wrap="square" rtlCol="0">
            <a:spAutoFit/>
          </a:bodyPr>
          <a:lstStyle/>
          <a:p>
            <a:pPr lvl="1"/>
            <a:r>
              <a:rPr lang="en-US" sz="1600" dirty="0" smtClean="0"/>
              <a:t>In the Interim Continue to Improve Existing ERA System:  MAESTRO </a:t>
            </a:r>
          </a:p>
          <a:p>
            <a:pPr marL="1371600" lvl="2" indent="-457200">
              <a:buFont typeface="Arial" panose="020B0604020202020204" pitchFamily="34" charset="0"/>
              <a:buChar char="•"/>
            </a:pPr>
            <a:r>
              <a:rPr lang="en-US" sz="1600" dirty="0" smtClean="0"/>
              <a:t>Executive Portal</a:t>
            </a:r>
          </a:p>
          <a:p>
            <a:pPr marL="1371600" lvl="2" indent="-457200">
              <a:buFont typeface="Arial" panose="020B0604020202020204" pitchFamily="34" charset="0"/>
              <a:buChar char="•"/>
            </a:pPr>
            <a:r>
              <a:rPr lang="en-US" sz="1600" dirty="0" smtClean="0"/>
              <a:t>PI dashboard</a:t>
            </a:r>
          </a:p>
        </p:txBody>
      </p:sp>
    </p:spTree>
    <p:extLst>
      <p:ext uri="{BB962C8B-B14F-4D97-AF65-F5344CB8AC3E}">
        <p14:creationId xmlns:p14="http://schemas.microsoft.com/office/powerpoint/2010/main" val="40035919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 y="387339"/>
            <a:ext cx="9144000" cy="646331"/>
          </a:xfrm>
          <a:prstGeom prst="rect">
            <a:avLst/>
          </a:prstGeom>
          <a:solidFill>
            <a:srgbClr val="800000"/>
          </a:solidFill>
        </p:spPr>
        <p:txBody>
          <a:bodyPr wrap="square" rtlCol="0">
            <a:spAutoFit/>
          </a:bodyPr>
          <a:lstStyle/>
          <a:p>
            <a:pPr algn="ctr"/>
            <a:r>
              <a:rPr lang="en-US" sz="3600" dirty="0" smtClean="0">
                <a:solidFill>
                  <a:schemeClr val="bg1"/>
                </a:solidFill>
                <a:latin typeface="Arial Narrow" panose="020B0606020202030204" pitchFamily="34" charset="0"/>
              </a:rPr>
              <a:t>Forums to provide input	</a:t>
            </a:r>
            <a:endParaRPr lang="en-US" sz="3600" dirty="0">
              <a:solidFill>
                <a:schemeClr val="bg1"/>
              </a:solidFill>
              <a:latin typeface="Arial Narrow" panose="020B0606020202030204" pitchFamily="34" charset="0"/>
            </a:endParaRPr>
          </a:p>
        </p:txBody>
      </p:sp>
      <p:pic>
        <p:nvPicPr>
          <p:cNvPr id="6" name="Picture 5"/>
          <p:cNvPicPr>
            <a:picLocks noChangeAspect="1"/>
          </p:cNvPicPr>
          <p:nvPr/>
        </p:nvPicPr>
        <p:blipFill>
          <a:blip r:embed="rId2"/>
          <a:stretch>
            <a:fillRect/>
          </a:stretch>
        </p:blipFill>
        <p:spPr>
          <a:xfrm>
            <a:off x="1" y="1033671"/>
            <a:ext cx="9144000" cy="3528704"/>
          </a:xfrm>
          <a:prstGeom prst="rect">
            <a:avLst/>
          </a:prstGeom>
          <a:effectLst>
            <a:outerShdw blurRad="50800" dist="38100" dir="5400000" algn="t" rotWithShape="0">
              <a:prstClr val="black">
                <a:alpha val="40000"/>
              </a:prstClr>
            </a:outerShdw>
          </a:effectLst>
        </p:spPr>
      </p:pic>
      <p:sp>
        <p:nvSpPr>
          <p:cNvPr id="7" name="TextBox 6"/>
          <p:cNvSpPr txBox="1"/>
          <p:nvPr/>
        </p:nvSpPr>
        <p:spPr>
          <a:xfrm>
            <a:off x="527539" y="4562375"/>
            <a:ext cx="6928338" cy="1938992"/>
          </a:xfrm>
          <a:prstGeom prst="rect">
            <a:avLst/>
          </a:prstGeom>
          <a:noFill/>
        </p:spPr>
        <p:txBody>
          <a:bodyPr wrap="square" rtlCol="0">
            <a:spAutoFit/>
          </a:bodyPr>
          <a:lstStyle/>
          <a:p>
            <a:r>
              <a:rPr lang="en-US" sz="2400" dirty="0" smtClean="0">
                <a:solidFill>
                  <a:schemeClr val="accent1"/>
                </a:solidFill>
              </a:rPr>
              <a:t>Texas A&amp;M Stakeholder Operations Committee (TSOC)</a:t>
            </a:r>
            <a:endParaRPr lang="en-US" sz="2400" dirty="0" smtClean="0">
              <a:solidFill>
                <a:schemeClr val="accent1"/>
              </a:solidFill>
            </a:endParaRPr>
          </a:p>
          <a:p>
            <a:r>
              <a:rPr lang="en-US" sz="2400" dirty="0" smtClean="0">
                <a:solidFill>
                  <a:schemeClr val="accent1"/>
                </a:solidFill>
              </a:rPr>
              <a:t>Council of Principal Investigators (CPI) </a:t>
            </a:r>
          </a:p>
          <a:p>
            <a:r>
              <a:rPr lang="en-US" sz="2400" dirty="0" smtClean="0">
                <a:solidFill>
                  <a:schemeClr val="accent1"/>
                </a:solidFill>
              </a:rPr>
              <a:t>University Research Council (URC)</a:t>
            </a:r>
          </a:p>
          <a:p>
            <a:r>
              <a:rPr lang="en-US" sz="2400" dirty="0" smtClean="0">
                <a:solidFill>
                  <a:schemeClr val="accent1"/>
                </a:solidFill>
              </a:rPr>
              <a:t>Faculty Senate</a:t>
            </a:r>
          </a:p>
          <a:p>
            <a:r>
              <a:rPr lang="en-US" sz="2400" dirty="0" smtClean="0">
                <a:solidFill>
                  <a:schemeClr val="accent1"/>
                </a:solidFill>
              </a:rPr>
              <a:t>University Distinguished Professors</a:t>
            </a:r>
          </a:p>
        </p:txBody>
      </p:sp>
    </p:spTree>
    <p:extLst>
      <p:ext uri="{BB962C8B-B14F-4D97-AF65-F5344CB8AC3E}">
        <p14:creationId xmlns:p14="http://schemas.microsoft.com/office/powerpoint/2010/main" val="10695491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6017" y="3708133"/>
            <a:ext cx="8229600" cy="3149867"/>
          </a:xfrm>
        </p:spPr>
        <p:txBody>
          <a:bodyPr>
            <a:normAutofit fontScale="92500" lnSpcReduction="20000"/>
          </a:bodyPr>
          <a:lstStyle/>
          <a:p>
            <a:pPr algn="ctr"/>
            <a:r>
              <a:rPr lang="en-US" sz="1600" dirty="0" smtClean="0">
                <a:solidFill>
                  <a:schemeClr val="tx1"/>
                </a:solidFill>
              </a:rPr>
              <a:t>We are here to assist and facilitate so please contact us with any questions or concerns</a:t>
            </a:r>
          </a:p>
          <a:p>
            <a:pPr algn="ctr"/>
            <a:endParaRPr lang="en-US" sz="1600" dirty="0">
              <a:solidFill>
                <a:schemeClr val="tx1"/>
              </a:solidFill>
            </a:endParaRPr>
          </a:p>
          <a:p>
            <a:pPr algn="ctr"/>
            <a:r>
              <a:rPr lang="en-US" sz="1600" dirty="0" smtClean="0">
                <a:solidFill>
                  <a:schemeClr val="tx1"/>
                </a:solidFill>
              </a:rPr>
              <a:t>Kristi Billinger, Executive Director</a:t>
            </a:r>
            <a:endParaRPr lang="en-US" sz="1600" dirty="0">
              <a:solidFill>
                <a:schemeClr val="tx1"/>
              </a:solidFill>
            </a:endParaRPr>
          </a:p>
          <a:p>
            <a:pPr algn="ctr"/>
            <a:r>
              <a:rPr lang="en-US" sz="1600" dirty="0" smtClean="0">
                <a:solidFill>
                  <a:schemeClr val="tx1"/>
                </a:solidFill>
                <a:hlinkClick r:id="rId2"/>
              </a:rPr>
              <a:t>kristib@tamu.edu</a:t>
            </a:r>
            <a:endParaRPr lang="en-US" sz="1600" dirty="0" smtClean="0">
              <a:solidFill>
                <a:schemeClr val="tx1"/>
              </a:solidFill>
            </a:endParaRPr>
          </a:p>
          <a:p>
            <a:pPr algn="ctr"/>
            <a:r>
              <a:rPr lang="en-US" sz="1600" dirty="0" smtClean="0">
                <a:solidFill>
                  <a:schemeClr val="tx1"/>
                </a:solidFill>
              </a:rPr>
              <a:t>979-845-8673</a:t>
            </a:r>
            <a:endParaRPr lang="en-US" sz="1600" dirty="0">
              <a:solidFill>
                <a:schemeClr val="tx1"/>
              </a:solidFill>
            </a:endParaRPr>
          </a:p>
          <a:p>
            <a:pPr algn="ctr"/>
            <a:endParaRPr lang="en-US" sz="1400" dirty="0" smtClean="0"/>
          </a:p>
          <a:p>
            <a:pPr algn="ctr"/>
            <a:r>
              <a:rPr lang="en-US" sz="1400" dirty="0" smtClean="0"/>
              <a:t>Associate Executive Directors</a:t>
            </a:r>
            <a:endParaRPr lang="en-US" sz="1400" dirty="0"/>
          </a:p>
          <a:p>
            <a:pPr algn="ctr"/>
            <a:endParaRPr lang="en-US" sz="1400" dirty="0" smtClean="0"/>
          </a:p>
          <a:p>
            <a:pPr algn="ctr"/>
            <a:r>
              <a:rPr lang="en-US" sz="1400" dirty="0" smtClean="0"/>
              <a:t>Lesley Bell</a:t>
            </a:r>
            <a:r>
              <a:rPr lang="en-US" sz="1400" dirty="0"/>
              <a:t>	</a:t>
            </a:r>
            <a:r>
              <a:rPr lang="en-US" sz="1400" dirty="0" smtClean="0"/>
              <a:t>			Julie Bishop			Crissy Stratta</a:t>
            </a:r>
            <a:endParaRPr lang="en-US" sz="1400" dirty="0"/>
          </a:p>
          <a:p>
            <a:pPr algn="ctr"/>
            <a:r>
              <a:rPr lang="en-US" sz="1400" dirty="0" smtClean="0"/>
              <a:t>lbell@tamu.edu 			jbishop@tamu.edu	          cstratta@tamu.edu</a:t>
            </a:r>
          </a:p>
          <a:p>
            <a:pPr algn="ctr"/>
            <a:r>
              <a:rPr lang="en-US" sz="1400" dirty="0" smtClean="0"/>
              <a:t>979.845.7864			979.458.8760			979.458.8452</a:t>
            </a:r>
          </a:p>
          <a:p>
            <a:pPr algn="ctr"/>
            <a:endParaRPr lang="en-US" sz="1400" dirty="0"/>
          </a:p>
          <a:p>
            <a:pPr algn="r"/>
            <a:endParaRPr lang="en-US" sz="1400" dirty="0"/>
          </a:p>
          <a:p>
            <a:pPr algn="r"/>
            <a:r>
              <a:rPr lang="en-US" sz="1400" dirty="0" smtClean="0"/>
              <a:t> </a:t>
            </a:r>
            <a:endParaRPr lang="en-US" sz="1400" dirty="0"/>
          </a:p>
        </p:txBody>
      </p:sp>
      <p:sp>
        <p:nvSpPr>
          <p:cNvPr id="7" name="TextBox 6"/>
          <p:cNvSpPr txBox="1"/>
          <p:nvPr/>
        </p:nvSpPr>
        <p:spPr>
          <a:xfrm>
            <a:off x="0" y="506046"/>
            <a:ext cx="9144000" cy="646331"/>
          </a:xfrm>
          <a:prstGeom prst="rect">
            <a:avLst/>
          </a:prstGeom>
          <a:solidFill>
            <a:srgbClr val="800000"/>
          </a:solidFill>
        </p:spPr>
        <p:txBody>
          <a:bodyPr wrap="square" rtlCol="0">
            <a:spAutoFit/>
          </a:bodyPr>
          <a:lstStyle/>
          <a:p>
            <a:pPr algn="ctr"/>
            <a:r>
              <a:rPr lang="en-US" sz="3600" dirty="0" smtClean="0">
                <a:solidFill>
                  <a:schemeClr val="bg1"/>
                </a:solidFill>
                <a:latin typeface="Arial Narrow" panose="020B0606020202030204" pitchFamily="34" charset="0"/>
              </a:rPr>
              <a:t> Executive Leadership</a:t>
            </a:r>
            <a:endParaRPr lang="en-US" sz="3600" dirty="0">
              <a:solidFill>
                <a:schemeClr val="bg1"/>
              </a:solidFill>
              <a:latin typeface="Arial Narrow" panose="020B0606020202030204" pitchFamily="34" charset="0"/>
            </a:endParaRPr>
          </a:p>
        </p:txBody>
      </p:sp>
      <p:pic>
        <p:nvPicPr>
          <p:cNvPr id="2" name="Picture 1"/>
          <p:cNvPicPr>
            <a:picLocks noChangeAspect="1"/>
          </p:cNvPicPr>
          <p:nvPr/>
        </p:nvPicPr>
        <p:blipFill>
          <a:blip r:embed="rId3"/>
          <a:stretch>
            <a:fillRect/>
          </a:stretch>
        </p:blipFill>
        <p:spPr>
          <a:xfrm>
            <a:off x="1" y="1152377"/>
            <a:ext cx="9144000" cy="244747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4427317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 y="387339"/>
            <a:ext cx="9144000" cy="646331"/>
          </a:xfrm>
          <a:prstGeom prst="rect">
            <a:avLst/>
          </a:prstGeom>
          <a:solidFill>
            <a:srgbClr val="800000"/>
          </a:solidFill>
        </p:spPr>
        <p:txBody>
          <a:bodyPr wrap="square" rtlCol="0">
            <a:spAutoFit/>
          </a:bodyPr>
          <a:lstStyle/>
          <a:p>
            <a:pPr algn="ctr"/>
            <a:r>
              <a:rPr lang="en-US" sz="3600" dirty="0" smtClean="0">
                <a:solidFill>
                  <a:schemeClr val="bg1"/>
                </a:solidFill>
                <a:latin typeface="Arial Narrow" panose="020B0606020202030204" pitchFamily="34" charset="0"/>
              </a:rPr>
              <a:t>Questions or Comments</a:t>
            </a:r>
            <a:endParaRPr lang="en-US" sz="3600" dirty="0">
              <a:solidFill>
                <a:schemeClr val="bg1"/>
              </a:solidFill>
              <a:latin typeface="Arial Narrow" panose="020B0606020202030204" pitchFamily="34" charset="0"/>
            </a:endParaRPr>
          </a:p>
        </p:txBody>
      </p:sp>
      <p:pic>
        <p:nvPicPr>
          <p:cNvPr id="6" name="Picture 5"/>
          <p:cNvPicPr>
            <a:picLocks noChangeAspect="1"/>
          </p:cNvPicPr>
          <p:nvPr/>
        </p:nvPicPr>
        <p:blipFill>
          <a:blip r:embed="rId2"/>
          <a:stretch>
            <a:fillRect/>
          </a:stretch>
        </p:blipFill>
        <p:spPr>
          <a:xfrm>
            <a:off x="1" y="1033671"/>
            <a:ext cx="9144000" cy="3528704"/>
          </a:xfrm>
          <a:prstGeom prst="rect">
            <a:avLst/>
          </a:prstGeom>
          <a:effectLst>
            <a:outerShdw blurRad="50800" dist="38100" dir="5400000" algn="t" rotWithShape="0">
              <a:prstClr val="black">
                <a:alpha val="40000"/>
              </a:prstClr>
            </a:outerShdw>
          </a:effectLst>
        </p:spPr>
      </p:pic>
      <p:sp>
        <p:nvSpPr>
          <p:cNvPr id="7" name="TextBox 6"/>
          <p:cNvSpPr txBox="1"/>
          <p:nvPr/>
        </p:nvSpPr>
        <p:spPr>
          <a:xfrm>
            <a:off x="3396037" y="5226518"/>
            <a:ext cx="2351926" cy="584775"/>
          </a:xfrm>
          <a:prstGeom prst="rect">
            <a:avLst/>
          </a:prstGeom>
          <a:noFill/>
        </p:spPr>
        <p:txBody>
          <a:bodyPr wrap="none" rtlCol="0">
            <a:spAutoFit/>
          </a:bodyPr>
          <a:lstStyle/>
          <a:p>
            <a:r>
              <a:rPr lang="en-US" sz="3200" dirty="0">
                <a:solidFill>
                  <a:schemeClr val="accent1"/>
                </a:solidFill>
              </a:rPr>
              <a:t>s</a:t>
            </a:r>
            <a:r>
              <a:rPr lang="en-US" sz="3200" dirty="0" smtClean="0">
                <a:solidFill>
                  <a:schemeClr val="accent1"/>
                </a:solidFill>
              </a:rPr>
              <a:t>rs.tamu.edu</a:t>
            </a:r>
            <a:endParaRPr lang="en-US" sz="3200" dirty="0">
              <a:solidFill>
                <a:schemeClr val="accent1"/>
              </a:solidFill>
            </a:endParaRPr>
          </a:p>
        </p:txBody>
      </p:sp>
    </p:spTree>
    <p:extLst>
      <p:ext uri="{BB962C8B-B14F-4D97-AF65-F5344CB8AC3E}">
        <p14:creationId xmlns:p14="http://schemas.microsoft.com/office/powerpoint/2010/main" val="12726466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 y="387339"/>
            <a:ext cx="9144000" cy="646331"/>
          </a:xfrm>
          <a:prstGeom prst="rect">
            <a:avLst/>
          </a:prstGeom>
          <a:solidFill>
            <a:srgbClr val="800000"/>
          </a:solidFill>
        </p:spPr>
        <p:txBody>
          <a:bodyPr wrap="square" rtlCol="0">
            <a:spAutoFit/>
          </a:bodyPr>
          <a:lstStyle/>
          <a:p>
            <a:pPr algn="ctr"/>
            <a:r>
              <a:rPr lang="en-US" sz="3600" dirty="0" smtClean="0">
                <a:solidFill>
                  <a:schemeClr val="bg1"/>
                </a:solidFill>
                <a:latin typeface="Arial Narrow" panose="020B0606020202030204" pitchFamily="34" charset="0"/>
              </a:rPr>
              <a:t>Texas A&amp;M Sponsored Research Services</a:t>
            </a:r>
            <a:endParaRPr lang="en-US" sz="3600" dirty="0">
              <a:solidFill>
                <a:schemeClr val="bg1"/>
              </a:solidFill>
              <a:latin typeface="Arial Narrow" panose="020B0606020202030204" pitchFamily="34" charset="0"/>
            </a:endParaRPr>
          </a:p>
        </p:txBody>
      </p:sp>
      <p:pic>
        <p:nvPicPr>
          <p:cNvPr id="2" name="Picture 1"/>
          <p:cNvPicPr>
            <a:picLocks noChangeAspect="1"/>
          </p:cNvPicPr>
          <p:nvPr/>
        </p:nvPicPr>
        <p:blipFill>
          <a:blip r:embed="rId2"/>
          <a:stretch>
            <a:fillRect/>
          </a:stretch>
        </p:blipFill>
        <p:spPr>
          <a:xfrm>
            <a:off x="1" y="1033669"/>
            <a:ext cx="9143999" cy="3653833"/>
          </a:xfrm>
          <a:prstGeom prst="rect">
            <a:avLst/>
          </a:prstGeom>
        </p:spPr>
      </p:pic>
      <p:sp>
        <p:nvSpPr>
          <p:cNvPr id="3" name="Flowchart: Connector 2"/>
          <p:cNvSpPr/>
          <p:nvPr/>
        </p:nvSpPr>
        <p:spPr>
          <a:xfrm>
            <a:off x="7228573" y="4947385"/>
            <a:ext cx="1280160" cy="1155032"/>
          </a:xfrm>
          <a:prstGeom prst="flowChartConnector">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smtClean="0">
                <a:solidFill>
                  <a:schemeClr val="bg1"/>
                </a:solidFill>
              </a:rPr>
              <a:t>Est.</a:t>
            </a:r>
          </a:p>
          <a:p>
            <a:pPr algn="ctr"/>
            <a:r>
              <a:rPr lang="en-US" sz="2400" b="1" dirty="0" smtClean="0">
                <a:solidFill>
                  <a:schemeClr val="bg1"/>
                </a:solidFill>
              </a:rPr>
              <a:t>2011</a:t>
            </a:r>
            <a:endParaRPr lang="en-US" sz="2400" b="1" dirty="0">
              <a:solidFill>
                <a:schemeClr val="bg1"/>
              </a:solidFill>
            </a:endParaRPr>
          </a:p>
        </p:txBody>
      </p:sp>
      <p:sp>
        <p:nvSpPr>
          <p:cNvPr id="6" name="TextBox 5"/>
          <p:cNvSpPr txBox="1"/>
          <p:nvPr/>
        </p:nvSpPr>
        <p:spPr>
          <a:xfrm>
            <a:off x="1" y="4867872"/>
            <a:ext cx="7209321" cy="1569660"/>
          </a:xfrm>
          <a:prstGeom prst="rect">
            <a:avLst/>
          </a:prstGeom>
          <a:noFill/>
        </p:spPr>
        <p:txBody>
          <a:bodyPr wrap="square" rtlCol="0">
            <a:spAutoFit/>
          </a:bodyPr>
          <a:lstStyle/>
          <a:p>
            <a:pPr algn="ctr"/>
            <a:r>
              <a:rPr lang="en-US" sz="1600" dirty="0" smtClean="0">
                <a:solidFill>
                  <a:srgbClr val="000000"/>
                </a:solidFill>
              </a:rPr>
              <a:t>Sponsored Research Services (SRS) was established September 1, 2011,</a:t>
            </a:r>
          </a:p>
          <a:p>
            <a:pPr algn="ctr"/>
            <a:r>
              <a:rPr lang="en-US" sz="1600" dirty="0" smtClean="0">
                <a:solidFill>
                  <a:srgbClr val="000000"/>
                </a:solidFill>
              </a:rPr>
              <a:t>to enhance research services.  SRS provides research administration services</a:t>
            </a:r>
          </a:p>
          <a:p>
            <a:pPr algn="ctr"/>
            <a:r>
              <a:rPr lang="en-US" sz="1600" dirty="0">
                <a:solidFill>
                  <a:srgbClr val="000000"/>
                </a:solidFill>
              </a:rPr>
              <a:t>t</a:t>
            </a:r>
            <a:r>
              <a:rPr lang="en-US" sz="1600" dirty="0" smtClean="0">
                <a:solidFill>
                  <a:srgbClr val="000000"/>
                </a:solidFill>
              </a:rPr>
              <a:t>o the Texas A&amp;M University System members with sponsored research</a:t>
            </a:r>
          </a:p>
          <a:p>
            <a:pPr algn="ctr"/>
            <a:r>
              <a:rPr lang="en-US" sz="1600" dirty="0" smtClean="0">
                <a:solidFill>
                  <a:srgbClr val="000000"/>
                </a:solidFill>
              </a:rPr>
              <a:t>activity based in Brazos County, as well as Texas A&amp;M Galveston and Texas A&amp;M University at Qatar.  In addition SRS supports pre-award services for some of the </a:t>
            </a:r>
          </a:p>
          <a:p>
            <a:pPr algn="ctr"/>
            <a:r>
              <a:rPr lang="en-US" sz="1600" dirty="0" smtClean="0">
                <a:solidFill>
                  <a:srgbClr val="000000"/>
                </a:solidFill>
              </a:rPr>
              <a:t>the systems’ regional campuses</a:t>
            </a:r>
            <a:r>
              <a:rPr lang="en-US" sz="1600" dirty="0" smtClean="0"/>
              <a:t>.</a:t>
            </a:r>
            <a:endParaRPr lang="en-US" sz="1600" dirty="0"/>
          </a:p>
        </p:txBody>
      </p:sp>
    </p:spTree>
    <p:extLst>
      <p:ext uri="{BB962C8B-B14F-4D97-AF65-F5344CB8AC3E}">
        <p14:creationId xmlns:p14="http://schemas.microsoft.com/office/powerpoint/2010/main" val="12019242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6017" y="3708133"/>
            <a:ext cx="8229600" cy="3149867"/>
          </a:xfrm>
        </p:spPr>
        <p:txBody>
          <a:bodyPr>
            <a:normAutofit lnSpcReduction="10000"/>
          </a:bodyPr>
          <a:lstStyle/>
          <a:p>
            <a:pPr algn="ctr"/>
            <a:r>
              <a:rPr lang="en-US" sz="1600" dirty="0">
                <a:solidFill>
                  <a:schemeClr val="tx1"/>
                </a:solidFill>
              </a:rPr>
              <a:t>Kristi </a:t>
            </a:r>
            <a:r>
              <a:rPr lang="en-US" sz="1600" dirty="0" smtClean="0">
                <a:solidFill>
                  <a:schemeClr val="tx1"/>
                </a:solidFill>
              </a:rPr>
              <a:t>Billinger, Executive Director</a:t>
            </a:r>
            <a:endParaRPr lang="en-US" sz="1600" dirty="0">
              <a:solidFill>
                <a:schemeClr val="tx1"/>
              </a:solidFill>
            </a:endParaRPr>
          </a:p>
          <a:p>
            <a:pPr algn="ctr"/>
            <a:r>
              <a:rPr lang="en-US" sz="1600" dirty="0" smtClean="0">
                <a:solidFill>
                  <a:schemeClr val="tx1"/>
                </a:solidFill>
                <a:hlinkClick r:id="rId2"/>
              </a:rPr>
              <a:t>kristib@tamu.edu</a:t>
            </a:r>
            <a:endParaRPr lang="en-US" sz="1600" dirty="0" smtClean="0">
              <a:solidFill>
                <a:schemeClr val="tx1"/>
              </a:solidFill>
            </a:endParaRPr>
          </a:p>
          <a:p>
            <a:pPr algn="ctr"/>
            <a:r>
              <a:rPr lang="en-US" sz="1600" dirty="0" smtClean="0">
                <a:solidFill>
                  <a:schemeClr val="tx1"/>
                </a:solidFill>
              </a:rPr>
              <a:t>979-845-8673</a:t>
            </a:r>
            <a:endParaRPr lang="en-US" sz="1600" dirty="0">
              <a:solidFill>
                <a:schemeClr val="tx1"/>
              </a:solidFill>
            </a:endParaRPr>
          </a:p>
          <a:p>
            <a:pPr algn="ctr"/>
            <a:endParaRPr lang="en-US" sz="1400" dirty="0" smtClean="0"/>
          </a:p>
          <a:p>
            <a:pPr algn="ctr"/>
            <a:r>
              <a:rPr lang="en-US" sz="1400" dirty="0" smtClean="0"/>
              <a:t>Associate Executive Directors</a:t>
            </a:r>
            <a:endParaRPr lang="en-US" sz="1400" dirty="0"/>
          </a:p>
          <a:p>
            <a:pPr algn="ctr"/>
            <a:endParaRPr lang="en-US" sz="1400" dirty="0" smtClean="0"/>
          </a:p>
          <a:p>
            <a:pPr algn="ctr"/>
            <a:r>
              <a:rPr lang="en-US" sz="1400" dirty="0" smtClean="0"/>
              <a:t>Lesley Bell</a:t>
            </a:r>
            <a:r>
              <a:rPr lang="en-US" sz="1400" dirty="0"/>
              <a:t>	</a:t>
            </a:r>
            <a:r>
              <a:rPr lang="en-US" sz="1400" dirty="0" smtClean="0"/>
              <a:t>			Julie Bishop			Crissy Stratta</a:t>
            </a:r>
            <a:endParaRPr lang="en-US" sz="1400" dirty="0"/>
          </a:p>
          <a:p>
            <a:pPr algn="ctr"/>
            <a:r>
              <a:rPr lang="en-US" sz="1400" dirty="0" smtClean="0"/>
              <a:t>lbell@tamu.edu 			jbishop@tamu.edu	          cstratta@tamu.edu</a:t>
            </a:r>
          </a:p>
          <a:p>
            <a:pPr algn="ctr"/>
            <a:r>
              <a:rPr lang="en-US" sz="1400" dirty="0" smtClean="0"/>
              <a:t>979.845.7864			979.458.8760			979.458.8452</a:t>
            </a:r>
          </a:p>
          <a:p>
            <a:pPr algn="ctr"/>
            <a:endParaRPr lang="en-US" sz="1400" dirty="0"/>
          </a:p>
          <a:p>
            <a:pPr algn="r"/>
            <a:endParaRPr lang="en-US" sz="1400" dirty="0"/>
          </a:p>
          <a:p>
            <a:pPr algn="r"/>
            <a:r>
              <a:rPr lang="en-US" sz="1400" dirty="0" smtClean="0"/>
              <a:t> </a:t>
            </a:r>
            <a:endParaRPr lang="en-US" sz="1400" dirty="0"/>
          </a:p>
        </p:txBody>
      </p:sp>
      <p:sp>
        <p:nvSpPr>
          <p:cNvPr id="7" name="TextBox 6"/>
          <p:cNvSpPr txBox="1"/>
          <p:nvPr/>
        </p:nvSpPr>
        <p:spPr>
          <a:xfrm>
            <a:off x="0" y="506046"/>
            <a:ext cx="9144000" cy="646331"/>
          </a:xfrm>
          <a:prstGeom prst="rect">
            <a:avLst/>
          </a:prstGeom>
          <a:solidFill>
            <a:srgbClr val="800000"/>
          </a:solidFill>
        </p:spPr>
        <p:txBody>
          <a:bodyPr wrap="square" rtlCol="0">
            <a:spAutoFit/>
          </a:bodyPr>
          <a:lstStyle/>
          <a:p>
            <a:pPr algn="ctr"/>
            <a:r>
              <a:rPr lang="en-US" sz="3600" dirty="0" smtClean="0">
                <a:solidFill>
                  <a:schemeClr val="bg1"/>
                </a:solidFill>
                <a:latin typeface="Arial Narrow" panose="020B0606020202030204" pitchFamily="34" charset="0"/>
              </a:rPr>
              <a:t> Executive Leadership</a:t>
            </a:r>
            <a:endParaRPr lang="en-US" sz="3600" dirty="0">
              <a:solidFill>
                <a:schemeClr val="bg1"/>
              </a:solidFill>
              <a:latin typeface="Arial Narrow" panose="020B0606020202030204" pitchFamily="34" charset="0"/>
            </a:endParaRPr>
          </a:p>
        </p:txBody>
      </p:sp>
      <p:pic>
        <p:nvPicPr>
          <p:cNvPr id="2" name="Picture 1"/>
          <p:cNvPicPr>
            <a:picLocks noChangeAspect="1"/>
          </p:cNvPicPr>
          <p:nvPr/>
        </p:nvPicPr>
        <p:blipFill>
          <a:blip r:embed="rId3"/>
          <a:stretch>
            <a:fillRect/>
          </a:stretch>
        </p:blipFill>
        <p:spPr>
          <a:xfrm>
            <a:off x="1" y="1152377"/>
            <a:ext cx="9144000" cy="244747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9355443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 y="506046"/>
            <a:ext cx="9144000" cy="646331"/>
          </a:xfrm>
          <a:prstGeom prst="rect">
            <a:avLst/>
          </a:prstGeom>
          <a:solidFill>
            <a:srgbClr val="800000"/>
          </a:solidFill>
        </p:spPr>
        <p:txBody>
          <a:bodyPr wrap="square" rtlCol="0">
            <a:spAutoFit/>
          </a:bodyPr>
          <a:lstStyle/>
          <a:p>
            <a:pPr algn="ctr"/>
            <a:r>
              <a:rPr lang="en-US" sz="3600" dirty="0" smtClean="0">
                <a:solidFill>
                  <a:schemeClr val="bg1"/>
                </a:solidFill>
                <a:latin typeface="Arial Narrow" panose="020B0606020202030204" pitchFamily="34" charset="0"/>
              </a:rPr>
              <a:t>SRS Organizational Structure</a:t>
            </a:r>
            <a:endParaRPr lang="en-US" sz="3600" dirty="0">
              <a:solidFill>
                <a:schemeClr val="bg1"/>
              </a:solidFill>
              <a:latin typeface="Arial Narrow" panose="020B0606020202030204" pitchFamily="34" charset="0"/>
            </a:endParaRPr>
          </a:p>
        </p:txBody>
      </p:sp>
      <p:sp>
        <p:nvSpPr>
          <p:cNvPr id="10" name="TextBox 9"/>
          <p:cNvSpPr txBox="1"/>
          <p:nvPr/>
        </p:nvSpPr>
        <p:spPr>
          <a:xfrm>
            <a:off x="259432" y="6333977"/>
            <a:ext cx="1355499" cy="369332"/>
          </a:xfrm>
          <a:prstGeom prst="rect">
            <a:avLst/>
          </a:prstGeom>
          <a:noFill/>
        </p:spPr>
        <p:txBody>
          <a:bodyPr wrap="none" rtlCol="0">
            <a:spAutoFit/>
          </a:bodyPr>
          <a:lstStyle/>
          <a:p>
            <a:r>
              <a:rPr lang="en-US" dirty="0" smtClean="0">
                <a:solidFill>
                  <a:schemeClr val="accent1"/>
                </a:solidFill>
              </a:rPr>
              <a:t>August 2017</a:t>
            </a:r>
            <a:endParaRPr lang="en-US" dirty="0">
              <a:solidFill>
                <a:schemeClr val="accent1"/>
              </a:solidFill>
            </a:endParaRPr>
          </a:p>
        </p:txBody>
      </p:sp>
      <p:pic>
        <p:nvPicPr>
          <p:cNvPr id="9" name="Picture 8"/>
          <p:cNvPicPr>
            <a:picLocks noChangeAspect="1"/>
          </p:cNvPicPr>
          <p:nvPr/>
        </p:nvPicPr>
        <p:blipFill>
          <a:blip r:embed="rId2"/>
          <a:stretch>
            <a:fillRect/>
          </a:stretch>
        </p:blipFill>
        <p:spPr>
          <a:xfrm>
            <a:off x="543292" y="1152377"/>
            <a:ext cx="7934325" cy="4857750"/>
          </a:xfrm>
          <a:prstGeom prst="rect">
            <a:avLst/>
          </a:prstGeom>
        </p:spPr>
      </p:pic>
    </p:spTree>
    <p:extLst>
      <p:ext uri="{BB962C8B-B14F-4D97-AF65-F5344CB8AC3E}">
        <p14:creationId xmlns:p14="http://schemas.microsoft.com/office/powerpoint/2010/main" val="21988643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 y="506046"/>
            <a:ext cx="9144000" cy="646331"/>
          </a:xfrm>
          <a:prstGeom prst="rect">
            <a:avLst/>
          </a:prstGeom>
          <a:solidFill>
            <a:srgbClr val="800000"/>
          </a:solidFill>
        </p:spPr>
        <p:txBody>
          <a:bodyPr wrap="square" rtlCol="0">
            <a:spAutoFit/>
          </a:bodyPr>
          <a:lstStyle/>
          <a:p>
            <a:pPr algn="ctr"/>
            <a:r>
              <a:rPr lang="en-US" sz="3600" dirty="0" smtClean="0">
                <a:solidFill>
                  <a:schemeClr val="bg1"/>
                </a:solidFill>
                <a:latin typeface="Arial Narrow" panose="020B0606020202030204" pitchFamily="34" charset="0"/>
              </a:rPr>
              <a:t>Proposal Preparation and Submission</a:t>
            </a:r>
            <a:endParaRPr lang="en-US" sz="3600" dirty="0">
              <a:solidFill>
                <a:schemeClr val="bg1"/>
              </a:solidFill>
              <a:latin typeface="Arial Narrow" panose="020B0606020202030204" pitchFamily="34" charset="0"/>
            </a:endParaRPr>
          </a:p>
        </p:txBody>
      </p:sp>
      <p:pic>
        <p:nvPicPr>
          <p:cNvPr id="4" name="Content Placeholder 7" descr="shutterstock_258863162.jpg"/>
          <p:cNvPicPr>
            <a:picLocks noGrp="1" noChangeAspect="1"/>
          </p:cNvPicPr>
          <p:nvPr>
            <p:ph sz="half" idx="2"/>
          </p:nvPr>
        </p:nvPicPr>
        <p:blipFill rotWithShape="1">
          <a:blip r:embed="rId2" cstate="screen">
            <a:extLst>
              <a:ext uri="{28A0092B-C50C-407E-A947-70E740481C1C}">
                <a14:useLocalDpi xmlns:a14="http://schemas.microsoft.com/office/drawing/2010/main"/>
              </a:ext>
            </a:extLst>
          </a:blip>
          <a:srcRect/>
          <a:stretch/>
        </p:blipFill>
        <p:spPr>
          <a:xfrm>
            <a:off x="0" y="1152378"/>
            <a:ext cx="2894087" cy="2726603"/>
          </a:xfrm>
        </p:spPr>
      </p:pic>
      <p:pic>
        <p:nvPicPr>
          <p:cNvPr id="5" name="Content Placeholder 4" descr="shutterstock_268450487.jpg"/>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a:stretch/>
        </p:blipFill>
        <p:spPr>
          <a:xfrm>
            <a:off x="6249912" y="1152377"/>
            <a:ext cx="2894088" cy="2726603"/>
          </a:xfrm>
        </p:spPr>
      </p:pic>
      <p:pic>
        <p:nvPicPr>
          <p:cNvPr id="7" name="Picture 6"/>
          <p:cNvPicPr>
            <a:picLocks noChangeAspect="1"/>
          </p:cNvPicPr>
          <p:nvPr/>
        </p:nvPicPr>
        <p:blipFill>
          <a:blip r:embed="rId4"/>
          <a:stretch>
            <a:fillRect/>
          </a:stretch>
        </p:blipFill>
        <p:spPr>
          <a:xfrm>
            <a:off x="2894087" y="1152379"/>
            <a:ext cx="3355823" cy="2726602"/>
          </a:xfrm>
          <a:prstGeom prst="rect">
            <a:avLst/>
          </a:prstGeom>
        </p:spPr>
      </p:pic>
      <p:sp>
        <p:nvSpPr>
          <p:cNvPr id="9" name="Rectangle 8"/>
          <p:cNvSpPr/>
          <p:nvPr/>
        </p:nvSpPr>
        <p:spPr>
          <a:xfrm>
            <a:off x="4453217" y="3244334"/>
            <a:ext cx="237566" cy="369332"/>
          </a:xfrm>
          <a:prstGeom prst="rect">
            <a:avLst/>
          </a:prstGeom>
        </p:spPr>
        <p:txBody>
          <a:bodyPr wrap="none">
            <a:spAutoFit/>
          </a:bodyPr>
          <a:lstStyle/>
          <a:p>
            <a:r>
              <a:rPr lang="en-US" dirty="0">
                <a:solidFill>
                  <a:srgbClr val="000000"/>
                </a:solidFill>
              </a:rPr>
              <a:t> </a:t>
            </a:r>
            <a:endParaRPr lang="en-US" dirty="0"/>
          </a:p>
        </p:txBody>
      </p:sp>
      <p:sp>
        <p:nvSpPr>
          <p:cNvPr id="10" name="TextBox 9"/>
          <p:cNvSpPr txBox="1"/>
          <p:nvPr/>
        </p:nvSpPr>
        <p:spPr>
          <a:xfrm>
            <a:off x="1" y="4214925"/>
            <a:ext cx="9105499" cy="1815882"/>
          </a:xfrm>
          <a:prstGeom prst="rect">
            <a:avLst/>
          </a:prstGeom>
          <a:noFill/>
        </p:spPr>
        <p:txBody>
          <a:bodyPr wrap="square" rtlCol="0">
            <a:spAutoFit/>
          </a:bodyPr>
          <a:lstStyle/>
          <a:p>
            <a:pPr algn="ctr"/>
            <a:r>
              <a:rPr lang="en-US" sz="1600" dirty="0">
                <a:solidFill>
                  <a:srgbClr val="000000"/>
                </a:solidFill>
              </a:rPr>
              <a:t>The proposal administrators assist researchers with the </a:t>
            </a:r>
            <a:r>
              <a:rPr lang="en-US" sz="1600" dirty="0" smtClean="0">
                <a:solidFill>
                  <a:srgbClr val="000000"/>
                </a:solidFill>
              </a:rPr>
              <a:t>preparation and </a:t>
            </a:r>
            <a:r>
              <a:rPr lang="en-US" sz="1600" dirty="0">
                <a:solidFill>
                  <a:srgbClr val="000000"/>
                </a:solidFill>
              </a:rPr>
              <a:t>submission of proposals to sponsors for external funding. </a:t>
            </a:r>
            <a:r>
              <a:rPr lang="en-US" sz="1600" dirty="0" smtClean="0">
                <a:solidFill>
                  <a:srgbClr val="000000"/>
                </a:solidFill>
              </a:rPr>
              <a:t>Services include </a:t>
            </a:r>
            <a:r>
              <a:rPr lang="en-US" sz="1600" dirty="0">
                <a:solidFill>
                  <a:srgbClr val="000000"/>
                </a:solidFill>
              </a:rPr>
              <a:t>budget development; completion of most </a:t>
            </a:r>
            <a:r>
              <a:rPr lang="en-US" sz="1600" dirty="0" smtClean="0">
                <a:solidFill>
                  <a:srgbClr val="000000"/>
                </a:solidFill>
              </a:rPr>
              <a:t>administrative sections </a:t>
            </a:r>
            <a:r>
              <a:rPr lang="en-US" sz="1600" dirty="0">
                <a:solidFill>
                  <a:srgbClr val="000000"/>
                </a:solidFill>
              </a:rPr>
              <a:t>of the proposal; ensuring that the proposal is </a:t>
            </a:r>
            <a:r>
              <a:rPr lang="en-US" sz="1600" dirty="0" smtClean="0">
                <a:solidFill>
                  <a:srgbClr val="000000"/>
                </a:solidFill>
              </a:rPr>
              <a:t>compliant with </a:t>
            </a:r>
            <a:r>
              <a:rPr lang="en-US" sz="1600" dirty="0">
                <a:solidFill>
                  <a:srgbClr val="000000"/>
                </a:solidFill>
              </a:rPr>
              <a:t>A&amp;M System policies, System member’s requirements, state </a:t>
            </a:r>
            <a:r>
              <a:rPr lang="en-US" sz="1600" dirty="0" smtClean="0">
                <a:solidFill>
                  <a:srgbClr val="000000"/>
                </a:solidFill>
              </a:rPr>
              <a:t>and federal </a:t>
            </a:r>
            <a:r>
              <a:rPr lang="en-US" sz="1600" dirty="0">
                <a:solidFill>
                  <a:srgbClr val="000000"/>
                </a:solidFill>
              </a:rPr>
              <a:t>regulations, and the funding opportunity’s specific </a:t>
            </a:r>
            <a:r>
              <a:rPr lang="en-US" sz="1600" dirty="0" smtClean="0">
                <a:solidFill>
                  <a:srgbClr val="000000"/>
                </a:solidFill>
              </a:rPr>
              <a:t>terms and </a:t>
            </a:r>
            <a:r>
              <a:rPr lang="en-US" sz="1600" dirty="0">
                <a:solidFill>
                  <a:srgbClr val="000000"/>
                </a:solidFill>
              </a:rPr>
              <a:t>conditions. The proposal administrator will enter </a:t>
            </a:r>
            <a:r>
              <a:rPr lang="en-US" sz="1600" dirty="0" smtClean="0">
                <a:solidFill>
                  <a:srgbClr val="000000"/>
                </a:solidFill>
              </a:rPr>
              <a:t>proposal information </a:t>
            </a:r>
            <a:r>
              <a:rPr lang="en-US" sz="1600" dirty="0">
                <a:solidFill>
                  <a:srgbClr val="000000"/>
                </a:solidFill>
              </a:rPr>
              <a:t>into MAESTRO where it will route for review and </a:t>
            </a:r>
            <a:r>
              <a:rPr lang="en-US" sz="1600" dirty="0" smtClean="0">
                <a:solidFill>
                  <a:srgbClr val="000000"/>
                </a:solidFill>
              </a:rPr>
              <a:t>approval to </a:t>
            </a:r>
            <a:r>
              <a:rPr lang="en-US" sz="1600" dirty="0">
                <a:solidFill>
                  <a:srgbClr val="000000"/>
                </a:solidFill>
              </a:rPr>
              <a:t>appropriate stakeholders</a:t>
            </a:r>
            <a:r>
              <a:rPr lang="en-US" sz="1600" dirty="0" smtClean="0">
                <a:solidFill>
                  <a:srgbClr val="000000"/>
                </a:solidFill>
              </a:rPr>
              <a:t>.  After </a:t>
            </a:r>
            <a:r>
              <a:rPr lang="en-US" sz="1600" dirty="0">
                <a:solidFill>
                  <a:srgbClr val="000000"/>
                </a:solidFill>
              </a:rPr>
              <a:t>review and approval, the </a:t>
            </a:r>
            <a:r>
              <a:rPr lang="en-US" sz="1600" dirty="0" smtClean="0">
                <a:solidFill>
                  <a:srgbClr val="000000"/>
                </a:solidFill>
              </a:rPr>
              <a:t>proposal administrator submits  </a:t>
            </a:r>
            <a:r>
              <a:rPr lang="en-US" sz="1600" dirty="0">
                <a:solidFill>
                  <a:srgbClr val="000000"/>
                </a:solidFill>
              </a:rPr>
              <a:t>the proposal to </a:t>
            </a:r>
            <a:r>
              <a:rPr lang="en-US" sz="1600" dirty="0" smtClean="0">
                <a:solidFill>
                  <a:srgbClr val="000000"/>
                </a:solidFill>
              </a:rPr>
              <a:t>the sponsor </a:t>
            </a:r>
            <a:r>
              <a:rPr lang="en-US" sz="1600" dirty="0">
                <a:solidFill>
                  <a:srgbClr val="000000"/>
                </a:solidFill>
              </a:rPr>
              <a:t>and </a:t>
            </a:r>
            <a:r>
              <a:rPr lang="en-US" sz="1600" dirty="0" smtClean="0">
                <a:solidFill>
                  <a:srgbClr val="000000"/>
                </a:solidFill>
              </a:rPr>
              <a:t>tracks </a:t>
            </a:r>
            <a:r>
              <a:rPr lang="en-US" sz="1600" dirty="0">
                <a:solidFill>
                  <a:srgbClr val="000000"/>
                </a:solidFill>
              </a:rPr>
              <a:t>receipt </a:t>
            </a:r>
            <a:r>
              <a:rPr lang="en-US" sz="1600" dirty="0" smtClean="0">
                <a:solidFill>
                  <a:srgbClr val="000000"/>
                </a:solidFill>
              </a:rPr>
              <a:t>of the proposal.</a:t>
            </a:r>
            <a:endParaRPr lang="en-US" sz="1600" dirty="0">
              <a:solidFill>
                <a:srgbClr val="000000"/>
              </a:solidFill>
            </a:endParaRPr>
          </a:p>
        </p:txBody>
      </p:sp>
    </p:spTree>
    <p:extLst>
      <p:ext uri="{BB962C8B-B14F-4D97-AF65-F5344CB8AC3E}">
        <p14:creationId xmlns:p14="http://schemas.microsoft.com/office/powerpoint/2010/main" val="17404807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 y="338862"/>
            <a:ext cx="9144000" cy="646331"/>
          </a:xfrm>
          <a:prstGeom prst="rect">
            <a:avLst/>
          </a:prstGeom>
          <a:solidFill>
            <a:srgbClr val="800000"/>
          </a:solidFill>
        </p:spPr>
        <p:txBody>
          <a:bodyPr wrap="square" rtlCol="0">
            <a:spAutoFit/>
          </a:bodyPr>
          <a:lstStyle/>
          <a:p>
            <a:pPr algn="ctr"/>
            <a:r>
              <a:rPr lang="en-US" sz="3600" dirty="0" smtClean="0">
                <a:solidFill>
                  <a:schemeClr val="bg1"/>
                </a:solidFill>
                <a:latin typeface="Arial Narrow" panose="020B0606020202030204" pitchFamily="34" charset="0"/>
              </a:rPr>
              <a:t>Contract Negotiation</a:t>
            </a:r>
            <a:endParaRPr lang="en-US" sz="3600" dirty="0">
              <a:solidFill>
                <a:schemeClr val="bg1"/>
              </a:solidFill>
              <a:latin typeface="Arial Narrow" panose="020B0606020202030204" pitchFamily="34" charset="0"/>
            </a:endParaRPr>
          </a:p>
        </p:txBody>
      </p:sp>
      <p:pic>
        <p:nvPicPr>
          <p:cNvPr id="2" name="Picture 1"/>
          <p:cNvPicPr>
            <a:picLocks noChangeAspect="1"/>
          </p:cNvPicPr>
          <p:nvPr/>
        </p:nvPicPr>
        <p:blipFill>
          <a:blip r:embed="rId2"/>
          <a:stretch>
            <a:fillRect/>
          </a:stretch>
        </p:blipFill>
        <p:spPr>
          <a:xfrm>
            <a:off x="0" y="973591"/>
            <a:ext cx="9144000" cy="3232649"/>
          </a:xfrm>
          <a:prstGeom prst="rect">
            <a:avLst/>
          </a:prstGeom>
        </p:spPr>
      </p:pic>
      <p:sp>
        <p:nvSpPr>
          <p:cNvPr id="4" name="TextBox 3"/>
          <p:cNvSpPr txBox="1"/>
          <p:nvPr/>
        </p:nvSpPr>
        <p:spPr>
          <a:xfrm>
            <a:off x="457201" y="4713868"/>
            <a:ext cx="8229599" cy="1323439"/>
          </a:xfrm>
          <a:prstGeom prst="rect">
            <a:avLst/>
          </a:prstGeom>
          <a:noFill/>
        </p:spPr>
        <p:txBody>
          <a:bodyPr wrap="square" rtlCol="0">
            <a:spAutoFit/>
          </a:bodyPr>
          <a:lstStyle/>
          <a:p>
            <a:pPr algn="ctr"/>
            <a:r>
              <a:rPr lang="en-US" sz="1600" dirty="0" smtClean="0">
                <a:solidFill>
                  <a:srgbClr val="000000"/>
                </a:solidFill>
              </a:rPr>
              <a:t>Agreements require careful review to protect the interest of the researcher and the system member.  An SRS contract negotiator will review the terms and conditions of agreements for non-standard conditions and negotiate any necessary changes.  To confirm agreements are acceptable, SRS contract negotiators also consult, as needed, the A&amp;M System’s Office of General Counsel, Technology Commercialization, and the appropriate system member’s administration.</a:t>
            </a:r>
            <a:endParaRPr lang="en-US" sz="1600" dirty="0">
              <a:solidFill>
                <a:srgbClr val="000000"/>
              </a:solidFill>
            </a:endParaRPr>
          </a:p>
        </p:txBody>
      </p:sp>
    </p:spTree>
    <p:extLst>
      <p:ext uri="{BB962C8B-B14F-4D97-AF65-F5344CB8AC3E}">
        <p14:creationId xmlns:p14="http://schemas.microsoft.com/office/powerpoint/2010/main" val="29261656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 y="506046"/>
            <a:ext cx="9144000" cy="646331"/>
          </a:xfrm>
          <a:prstGeom prst="rect">
            <a:avLst/>
          </a:prstGeom>
          <a:solidFill>
            <a:srgbClr val="800000"/>
          </a:solidFill>
        </p:spPr>
        <p:txBody>
          <a:bodyPr wrap="square" rtlCol="0">
            <a:spAutoFit/>
          </a:bodyPr>
          <a:lstStyle/>
          <a:p>
            <a:pPr algn="ctr"/>
            <a:r>
              <a:rPr lang="en-US" sz="3600" dirty="0" smtClean="0">
                <a:solidFill>
                  <a:schemeClr val="bg1"/>
                </a:solidFill>
                <a:latin typeface="Arial Narrow" panose="020B0606020202030204" pitchFamily="34" charset="0"/>
              </a:rPr>
              <a:t>Project Administration</a:t>
            </a:r>
            <a:endParaRPr lang="en-US" sz="3600" dirty="0">
              <a:solidFill>
                <a:schemeClr val="bg1"/>
              </a:solidFill>
              <a:latin typeface="Arial Narrow" panose="020B0606020202030204" pitchFamily="34" charset="0"/>
            </a:endParaRPr>
          </a:p>
        </p:txBody>
      </p:sp>
      <p:pic>
        <p:nvPicPr>
          <p:cNvPr id="2" name="Picture 1"/>
          <p:cNvPicPr>
            <a:picLocks noChangeAspect="1"/>
          </p:cNvPicPr>
          <p:nvPr/>
        </p:nvPicPr>
        <p:blipFill>
          <a:blip r:embed="rId2"/>
          <a:stretch>
            <a:fillRect/>
          </a:stretch>
        </p:blipFill>
        <p:spPr>
          <a:xfrm>
            <a:off x="2945331" y="1152377"/>
            <a:ext cx="3145781" cy="2832483"/>
          </a:xfrm>
          <a:prstGeom prst="rect">
            <a:avLst/>
          </a:prstGeom>
        </p:spPr>
      </p:pic>
      <p:pic>
        <p:nvPicPr>
          <p:cNvPr id="6" name="Content Placeholder 6" descr="shutterstock_115236706.jpg"/>
          <p:cNvPicPr>
            <a:picLocks noGrp="1" noChangeAspect="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0" y="1152378"/>
            <a:ext cx="2945331" cy="2832482"/>
          </a:xfrm>
        </p:spPr>
      </p:pic>
      <p:pic>
        <p:nvPicPr>
          <p:cNvPr id="5" name="Picture 4"/>
          <p:cNvPicPr>
            <a:picLocks noChangeAspect="1"/>
          </p:cNvPicPr>
          <p:nvPr/>
        </p:nvPicPr>
        <p:blipFill>
          <a:blip r:embed="rId4"/>
          <a:stretch>
            <a:fillRect/>
          </a:stretch>
        </p:blipFill>
        <p:spPr>
          <a:xfrm>
            <a:off x="6092791" y="1152376"/>
            <a:ext cx="3049531" cy="2832484"/>
          </a:xfrm>
          <a:prstGeom prst="rect">
            <a:avLst/>
          </a:prstGeom>
        </p:spPr>
      </p:pic>
      <p:sp>
        <p:nvSpPr>
          <p:cNvPr id="9" name="TextBox 8"/>
          <p:cNvSpPr txBox="1"/>
          <p:nvPr/>
        </p:nvSpPr>
        <p:spPr>
          <a:xfrm>
            <a:off x="457201" y="4713868"/>
            <a:ext cx="8229599" cy="1323439"/>
          </a:xfrm>
          <a:prstGeom prst="rect">
            <a:avLst/>
          </a:prstGeom>
          <a:noFill/>
        </p:spPr>
        <p:txBody>
          <a:bodyPr wrap="square" rtlCol="0">
            <a:spAutoFit/>
          </a:bodyPr>
          <a:lstStyle/>
          <a:p>
            <a:pPr algn="ctr"/>
            <a:r>
              <a:rPr lang="en-US" sz="1600" dirty="0" smtClean="0">
                <a:solidFill>
                  <a:srgbClr val="000000"/>
                </a:solidFill>
              </a:rPr>
              <a:t>The project administration team establishes and monitors sponsored project accounts and provides a summary of award regulations and requirements for each account to the researcher and departmental administrators.  The team also provides expenditure monitoring to ensure allowability and compliance with federal regulations, sponsor specific requirements, state and university system policies and procedures.</a:t>
            </a:r>
            <a:endParaRPr lang="en-US" sz="1600" dirty="0">
              <a:solidFill>
                <a:srgbClr val="000000"/>
              </a:solidFill>
            </a:endParaRPr>
          </a:p>
        </p:txBody>
      </p:sp>
    </p:spTree>
    <p:extLst>
      <p:ext uri="{BB962C8B-B14F-4D97-AF65-F5344CB8AC3E}">
        <p14:creationId xmlns:p14="http://schemas.microsoft.com/office/powerpoint/2010/main" val="20782344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 y="387339"/>
            <a:ext cx="9144000" cy="646331"/>
          </a:xfrm>
          <a:prstGeom prst="rect">
            <a:avLst/>
          </a:prstGeom>
          <a:solidFill>
            <a:srgbClr val="800000"/>
          </a:solidFill>
        </p:spPr>
        <p:txBody>
          <a:bodyPr wrap="square" rtlCol="0">
            <a:spAutoFit/>
          </a:bodyPr>
          <a:lstStyle/>
          <a:p>
            <a:pPr algn="ctr"/>
            <a:r>
              <a:rPr lang="en-US" sz="3600" dirty="0" smtClean="0">
                <a:solidFill>
                  <a:schemeClr val="bg1"/>
                </a:solidFill>
                <a:latin typeface="Arial Narrow" panose="020B0606020202030204" pitchFamily="34" charset="0"/>
              </a:rPr>
              <a:t>Accounts Receivable</a:t>
            </a:r>
            <a:endParaRPr lang="en-US" sz="3600" dirty="0">
              <a:solidFill>
                <a:schemeClr val="bg1"/>
              </a:solidFill>
              <a:latin typeface="Arial Narrow" panose="020B060602020203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033670"/>
            <a:ext cx="9143999" cy="3172570"/>
          </a:xfrm>
          <a:prstGeom prst="rect">
            <a:avLst/>
          </a:prstGeom>
        </p:spPr>
      </p:pic>
      <p:sp>
        <p:nvSpPr>
          <p:cNvPr id="7" name="TextBox 6"/>
          <p:cNvSpPr txBox="1"/>
          <p:nvPr/>
        </p:nvSpPr>
        <p:spPr>
          <a:xfrm>
            <a:off x="457200" y="4852571"/>
            <a:ext cx="8229599" cy="830997"/>
          </a:xfrm>
          <a:prstGeom prst="rect">
            <a:avLst/>
          </a:prstGeom>
          <a:noFill/>
        </p:spPr>
        <p:txBody>
          <a:bodyPr wrap="square" rtlCol="0">
            <a:spAutoFit/>
          </a:bodyPr>
          <a:lstStyle/>
          <a:p>
            <a:pPr algn="ctr"/>
            <a:r>
              <a:rPr lang="en-US" sz="1600" dirty="0" smtClean="0">
                <a:solidFill>
                  <a:srgbClr val="000000"/>
                </a:solidFill>
              </a:rPr>
              <a:t>Sponsored project invoicing, letter of credit draws, and financial reporting are conducted by our accounts receivable team in accordance to the sponsor’s terms.  Collection of aged receivables are also managed by the SRS accounts receivable team.</a:t>
            </a:r>
            <a:endParaRPr lang="en-US" sz="1600" dirty="0">
              <a:solidFill>
                <a:srgbClr val="000000"/>
              </a:solidFill>
            </a:endParaRPr>
          </a:p>
        </p:txBody>
      </p:sp>
    </p:spTree>
    <p:extLst>
      <p:ext uri="{BB962C8B-B14F-4D97-AF65-F5344CB8AC3E}">
        <p14:creationId xmlns:p14="http://schemas.microsoft.com/office/powerpoint/2010/main" val="2516604210"/>
      </p:ext>
    </p:extLst>
  </p:cSld>
  <p:clrMapOvr>
    <a:masterClrMapping/>
  </p:clrMapOvr>
  <p:timing>
    <p:tnLst>
      <p:par>
        <p:cTn id="1" dur="indefinite" restart="never" nodeType="tmRoot"/>
      </p:par>
    </p:tnLst>
  </p:timing>
</p:sld>
</file>

<file path=ppt/theme/theme1.xml><?xml version="1.0" encoding="utf-8"?>
<a:theme xmlns:a="http://schemas.openxmlformats.org/drawingml/2006/main" name="GAL PPT Template">
  <a:themeElements>
    <a:clrScheme name="Custom 1">
      <a:dk1>
        <a:srgbClr val="500000"/>
      </a:dk1>
      <a:lt1>
        <a:sysClr val="window" lastClr="FFFFFF"/>
      </a:lt1>
      <a:dk2>
        <a:srgbClr val="5F574F"/>
      </a:dk2>
      <a:lt2>
        <a:srgbClr val="EEECE1"/>
      </a:lt2>
      <a:accent1>
        <a:srgbClr val="500000"/>
      </a:accent1>
      <a:accent2>
        <a:srgbClr val="5F574F"/>
      </a:accent2>
      <a:accent3>
        <a:srgbClr val="1D3362"/>
      </a:accent3>
      <a:accent4>
        <a:srgbClr val="104554"/>
      </a:accent4>
      <a:accent5>
        <a:srgbClr val="8F8F8C"/>
      </a:accent5>
      <a:accent6>
        <a:srgbClr val="EEE1C6"/>
      </a:accent6>
      <a:hlink>
        <a:srgbClr val="500000"/>
      </a:hlink>
      <a:folHlink>
        <a:srgbClr val="5F574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17094</TotalTime>
  <Words>1190</Words>
  <Application>Microsoft Office PowerPoint</Application>
  <PresentationFormat>On-screen Show (4:3)</PresentationFormat>
  <Paragraphs>191</Paragraphs>
  <Slides>25</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Arial Narrow</vt:lpstr>
      <vt:lpstr>Calibri</vt:lpstr>
      <vt:lpstr>GAL PPT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Texas A&amp;M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 Topp</dc:creator>
  <cp:lastModifiedBy>Billinger, Kristi M</cp:lastModifiedBy>
  <cp:revision>315</cp:revision>
  <cp:lastPrinted>2017-08-02T16:06:21Z</cp:lastPrinted>
  <dcterms:created xsi:type="dcterms:W3CDTF">2015-07-20T20:03:01Z</dcterms:created>
  <dcterms:modified xsi:type="dcterms:W3CDTF">2017-08-08T21:17:43Z</dcterms:modified>
</cp:coreProperties>
</file>